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71" r:id="rId4"/>
    <p:sldId id="258" r:id="rId5"/>
    <p:sldId id="259" r:id="rId6"/>
    <p:sldId id="272" r:id="rId7"/>
    <p:sldId id="261" r:id="rId8"/>
    <p:sldId id="262" r:id="rId9"/>
    <p:sldId id="263" r:id="rId10"/>
    <p:sldId id="26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22" autoAdjust="0"/>
  </p:normalViewPr>
  <p:slideViewPr>
    <p:cSldViewPr>
      <p:cViewPr>
        <p:scale>
          <a:sx n="80" d="100"/>
          <a:sy n="80" d="100"/>
        </p:scale>
        <p:origin x="-3186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44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80784638762266"/>
          <c:y val="7.6870606850103773E-2"/>
          <c:w val="0.66136830027922322"/>
          <c:h val="0.5764394696885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481621</c:v>
                </c:pt>
                <c:pt idx="1">
                  <c:v>374841</c:v>
                </c:pt>
                <c:pt idx="2">
                  <c:v>354262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BB-44CB-BF9A-5A443EA705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481621</c:v>
                </c:pt>
                <c:pt idx="1">
                  <c:v>374841</c:v>
                </c:pt>
                <c:pt idx="2">
                  <c:v>254262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BB-44CB-BF9A-5A443EA705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BB-44CB-BF9A-5A443EA70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003264"/>
        <c:axId val="45696128"/>
      </c:barChart>
      <c:catAx>
        <c:axId val="10100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5696128"/>
        <c:crosses val="autoZero"/>
        <c:auto val="1"/>
        <c:lblAlgn val="ctr"/>
        <c:lblOffset val="100"/>
        <c:noMultiLvlLbl val="0"/>
      </c:catAx>
      <c:valAx>
        <c:axId val="45696128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00326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"/>
          <c:y val="0.81267581379846709"/>
          <c:w val="0.14287759235542818"/>
          <c:h val="0.1872417729307479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50837937305951"/>
          <c:y val="3.4375090579727548E-2"/>
          <c:w val="0.75801274290334009"/>
          <c:h val="0.467851242731620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доходы, тыс. руб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Факт 2020</c:v>
                </c:pt>
                <c:pt idx="2">
                  <c:v>План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32477</c:v>
                </c:pt>
                <c:pt idx="1">
                  <c:v>31161</c:v>
                </c:pt>
                <c:pt idx="2">
                  <c:v>33332</c:v>
                </c:pt>
                <c:pt idx="3">
                  <c:v>34601</c:v>
                </c:pt>
                <c:pt idx="4">
                  <c:v>37019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4F-48FE-B4F8-E678C2E527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доходы, тыс. руб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Факт 2020</c:v>
                </c:pt>
                <c:pt idx="2">
                  <c:v>План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3511</c:v>
                </c:pt>
                <c:pt idx="1">
                  <c:v>4346</c:v>
                </c:pt>
                <c:pt idx="2">
                  <c:v>2394</c:v>
                </c:pt>
                <c:pt idx="3">
                  <c:v>2209</c:v>
                </c:pt>
                <c:pt idx="4">
                  <c:v>2040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4F-48FE-B4F8-E678C2E527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поступления, тыс. руб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Факт 2020</c:v>
                </c:pt>
                <c:pt idx="2">
                  <c:v>План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486026</c:v>
                </c:pt>
                <c:pt idx="1">
                  <c:v>548678</c:v>
                </c:pt>
                <c:pt idx="2">
                  <c:v>445895</c:v>
                </c:pt>
                <c:pt idx="3">
                  <c:v>338031</c:v>
                </c:pt>
                <c:pt idx="4">
                  <c:v>315203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4F-48FE-B4F8-E678C2E52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004288"/>
        <c:axId val="45699584"/>
      </c:barChart>
      <c:catAx>
        <c:axId val="1010042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5699584"/>
        <c:crosses val="autoZero"/>
        <c:auto val="1"/>
        <c:lblAlgn val="ctr"/>
        <c:lblOffset val="100"/>
        <c:noMultiLvlLbl val="0"/>
      </c:catAx>
      <c:valAx>
        <c:axId val="45699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00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64751370525265461"/>
          <c:w val="0.27371104793545925"/>
          <c:h val="0.21825188948111904"/>
        </c:manualLayout>
      </c:layout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Акцизы 6429 тыс. руб - 18%</c:v>
                </c:pt>
                <c:pt idx="1">
                  <c:v>Налог на доходы физических лиц 24188 тыс. руб - 68%</c:v>
                </c:pt>
                <c:pt idx="2">
                  <c:v>Налоги на совокупный доход 1719 тыс. руб - 5%</c:v>
                </c:pt>
                <c:pt idx="3">
                  <c:v>Государственная пошлина 996 тыс. руб - 2%</c:v>
                </c:pt>
                <c:pt idx="4">
                  <c:v>Неналоговые доходы 2394 тыс. руб - 7%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0.18</c:v>
                </c:pt>
                <c:pt idx="1">
                  <c:v>0.68</c:v>
                </c:pt>
                <c:pt idx="2">
                  <c:v>0.05</c:v>
                </c:pt>
                <c:pt idx="3">
                  <c:v>0.02</c:v>
                </c:pt>
                <c:pt idx="4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42-4206-955F-ECB77E468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11111111111115E-2"/>
          <c:y val="0"/>
          <c:w val="0.36698519166585669"/>
          <c:h val="0.55871508668749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Лист1!$A$2:$A$11</c:f>
              <c:strCache>
                <c:ptCount val="10"/>
                <c:pt idx="0">
                  <c:v>МП "Развитие образования и молодежная политика в Большесельском МР"</c:v>
                </c:pt>
                <c:pt idx="1">
                  <c:v>МП "Развитие системы муниципального управления на территории Большесельского МР"</c:v>
                </c:pt>
                <c:pt idx="2">
                  <c:v>МП "Социальная поддержка населения Большесельского МР"</c:v>
                </c:pt>
                <c:pt idx="3">
                  <c:v>МП "Развитие культуры и туризма в Большесельском МР"</c:v>
                </c:pt>
                <c:pt idx="4">
                  <c:v>МП "Создание условий для эффективного управления муниципальными финансами БМР"</c:v>
                </c:pt>
                <c:pt idx="5">
                  <c:v>МП  "Развитие дорожного хозяйства и транспорта в БМР"</c:v>
                </c:pt>
                <c:pt idx="6">
                  <c:v>МП "Обеспечение качественными коммунальными услугами населения БМР"</c:v>
                </c:pt>
                <c:pt idx="7">
                  <c:v>Прочие МП</c:v>
                </c:pt>
                <c:pt idx="8">
                  <c:v>МП "Информационное общество в Большесельском МР"</c:v>
                </c:pt>
                <c:pt idx="9">
                  <c:v>МП "Защита населения и территории БМР от чрезвычайных ситуаций, обеспечение пожарной безопасности и безопасности людей на водных объектах"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42.1</c:v>
                </c:pt>
                <c:pt idx="1">
                  <c:v>1.6</c:v>
                </c:pt>
                <c:pt idx="2">
                  <c:v>33.700000000000003</c:v>
                </c:pt>
                <c:pt idx="3">
                  <c:v>8.6999999999999993</c:v>
                </c:pt>
                <c:pt idx="4">
                  <c:v>3.1</c:v>
                </c:pt>
                <c:pt idx="5">
                  <c:v>2.9</c:v>
                </c:pt>
                <c:pt idx="6">
                  <c:v>6.8</c:v>
                </c:pt>
                <c:pt idx="7">
                  <c:v>0.3</c:v>
                </c:pt>
                <c:pt idx="8">
                  <c:v>0.4</c:v>
                </c:pt>
                <c:pt idx="9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D7-4962-B74F-D139003FEC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Лист1!$A$2:$A$11</c:f>
              <c:strCache>
                <c:ptCount val="10"/>
                <c:pt idx="0">
                  <c:v>МП "Развитие образования и молодежная политика в Большесельском МР"</c:v>
                </c:pt>
                <c:pt idx="1">
                  <c:v>МП "Развитие системы муниципального управления на территории Большесельского МР"</c:v>
                </c:pt>
                <c:pt idx="2">
                  <c:v>МП "Социальная поддержка населения Большесельского МР"</c:v>
                </c:pt>
                <c:pt idx="3">
                  <c:v>МП "Развитие культуры и туризма в Большесельском МР"</c:v>
                </c:pt>
                <c:pt idx="4">
                  <c:v>МП "Создание условий для эффективного управления муниципальными финансами БМР"</c:v>
                </c:pt>
                <c:pt idx="5">
                  <c:v>МП  "Развитие дорожного хозяйства и транспорта в БМР"</c:v>
                </c:pt>
                <c:pt idx="6">
                  <c:v>МП "Обеспечение качественными коммунальными услугами населения БМР"</c:v>
                </c:pt>
                <c:pt idx="7">
                  <c:v>Прочие МП</c:v>
                </c:pt>
                <c:pt idx="8">
                  <c:v>МП "Информационное общество в Большесельском МР"</c:v>
                </c:pt>
                <c:pt idx="9">
                  <c:v>МП "Защита населения и территории БМР от чрезвычайных ситуаций, обеспечение пожарной безопасности и безопасности людей на водных объектах"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D7-4962-B74F-D139003FE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37892620645984837"/>
          <c:y val="1.1909791684695095E-2"/>
          <c:w val="0.27468505293639722"/>
          <c:h val="0.9478079128255509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921113907453809"/>
          <c:y val="6.6400655182457205E-2"/>
          <c:w val="0.72731083139522601"/>
          <c:h val="0.508390584229379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МТБ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64-4F84-8F19-0E3DC673A0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306422</c:v>
                </c:pt>
                <c:pt idx="1">
                  <c:v>287999</c:v>
                </c:pt>
                <c:pt idx="2">
                  <c:v>257676</c:v>
                </c:pt>
                <c:pt idx="3">
                  <c:v>278941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64-4F84-8F19-0E3DC673A0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125018</c:v>
                </c:pt>
                <c:pt idx="1">
                  <c:v>34651</c:v>
                </c:pt>
                <c:pt idx="2">
                  <c:v>10193</c:v>
                </c:pt>
                <c:pt idx="3">
                  <c:v>10193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64-4F84-8F19-0E3DC673A02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106985</c:v>
                </c:pt>
                <c:pt idx="1">
                  <c:v>123245</c:v>
                </c:pt>
                <c:pt idx="2">
                  <c:v>70162</c:v>
                </c:pt>
                <c:pt idx="3">
                  <c:v>26069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64-4F84-8F19-0E3DC673A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356480"/>
        <c:axId val="103108544"/>
      </c:barChart>
      <c:catAx>
        <c:axId val="10235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108544"/>
        <c:crosses val="autoZero"/>
        <c:auto val="1"/>
        <c:lblAlgn val="ctr"/>
        <c:lblOffset val="100"/>
        <c:noMultiLvlLbl val="0"/>
      </c:catAx>
      <c:valAx>
        <c:axId val="103108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356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7659029621134832E-2"/>
          <c:y val="0.67378249263595369"/>
          <c:w val="0.13988264389356186"/>
          <c:h val="0.298327963559604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3A9BB-CA26-49E5-B40A-43B21F4B6B2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E6858-7C10-47D9-9708-0FF6C7128C86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Неналоговые доходы</a:t>
          </a:r>
        </a:p>
      </dgm:t>
    </dgm:pt>
    <dgm:pt modelId="{01AAA605-C47E-4EF2-967F-D155FA59330A}" type="parTrans" cxnId="{D5A80AC7-1116-4249-B599-5D247AF45ABB}">
      <dgm:prSet/>
      <dgm:spPr/>
      <dgm:t>
        <a:bodyPr/>
        <a:lstStyle/>
        <a:p>
          <a:endParaRPr lang="ru-RU"/>
        </a:p>
      </dgm:t>
    </dgm:pt>
    <dgm:pt modelId="{635B461F-C093-4AC3-9F34-3E08FCCA9657}" type="sibTrans" cxnId="{D5A80AC7-1116-4249-B599-5D247AF45ABB}">
      <dgm:prSet/>
      <dgm:spPr/>
      <dgm:t>
        <a:bodyPr/>
        <a:lstStyle/>
        <a:p>
          <a:endParaRPr lang="ru-RU"/>
        </a:p>
      </dgm:t>
    </dgm:pt>
    <dgm:pt modelId="{8C0A1214-C41A-4CA4-AF4B-0D34A2B254D7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FCE6120-A40F-461A-B69B-3A225C11FF0E}" type="parTrans" cxnId="{103EA51F-0A8F-4D3E-8E9A-47DE59FDF520}">
      <dgm:prSet/>
      <dgm:spPr/>
      <dgm:t>
        <a:bodyPr/>
        <a:lstStyle/>
        <a:p>
          <a:endParaRPr lang="ru-RU"/>
        </a:p>
      </dgm:t>
    </dgm:pt>
    <dgm:pt modelId="{A00413C6-AC00-408C-A456-56BCEE66F3BC}" type="sibTrans" cxnId="{103EA51F-0A8F-4D3E-8E9A-47DE59FDF520}">
      <dgm:prSet/>
      <dgm:spPr/>
      <dgm:t>
        <a:bodyPr/>
        <a:lstStyle/>
        <a:p>
          <a:endParaRPr lang="ru-RU"/>
        </a:p>
      </dgm:t>
    </dgm:pt>
    <dgm:pt modelId="{C85B69B3-FE32-43EE-9A85-C30A2664F675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3330FC0-A645-4F54-A662-87E15DFDD61C}" type="sibTrans" cxnId="{361482A5-2883-4B5B-AA9A-5B61DF82D72F}">
      <dgm:prSet/>
      <dgm:spPr/>
      <dgm:t>
        <a:bodyPr/>
        <a:lstStyle/>
        <a:p>
          <a:endParaRPr lang="ru-RU"/>
        </a:p>
      </dgm:t>
    </dgm:pt>
    <dgm:pt modelId="{DFE14E66-4B45-421C-99F1-F5C273C06420}" type="parTrans" cxnId="{361482A5-2883-4B5B-AA9A-5B61DF82D72F}">
      <dgm:prSet/>
      <dgm:spPr/>
      <dgm:t>
        <a:bodyPr/>
        <a:lstStyle/>
        <a:p>
          <a:endParaRPr lang="ru-RU"/>
        </a:p>
      </dgm:t>
    </dgm:pt>
    <dgm:pt modelId="{3A478D28-2FFB-4478-8AAB-D5E604037A8E}">
      <dgm:prSet phldrT="[Текст]" phldr="1"/>
      <dgm:spPr/>
      <dgm:t>
        <a:bodyPr/>
        <a:lstStyle/>
        <a:p>
          <a:endParaRPr lang="ru-RU" dirty="0"/>
        </a:p>
      </dgm:t>
    </dgm:pt>
    <dgm:pt modelId="{92AC3CD9-4F40-45B5-BB3F-FEF9302DD076}" type="sibTrans" cxnId="{63AD14C1-1EFE-4198-AFDD-477FCFB07211}">
      <dgm:prSet/>
      <dgm:spPr/>
      <dgm:t>
        <a:bodyPr/>
        <a:lstStyle/>
        <a:p>
          <a:endParaRPr lang="ru-RU"/>
        </a:p>
      </dgm:t>
    </dgm:pt>
    <dgm:pt modelId="{A868E883-6DB6-44A2-8C85-7451DAF201AC}" type="parTrans" cxnId="{63AD14C1-1EFE-4198-AFDD-477FCFB07211}">
      <dgm:prSet/>
      <dgm:spPr/>
      <dgm:t>
        <a:bodyPr/>
        <a:lstStyle/>
        <a:p>
          <a:endParaRPr lang="ru-RU"/>
        </a:p>
      </dgm:t>
    </dgm:pt>
    <dgm:pt modelId="{2D961EF5-5FA4-447C-8C69-DDA613BAB5EC}" type="pres">
      <dgm:prSet presAssocID="{1153A9BB-CA26-49E5-B40A-43B21F4B6B2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CFFA4-E76D-4CA3-965E-287674290980}" type="pres">
      <dgm:prSet presAssocID="{1153A9BB-CA26-49E5-B40A-43B21F4B6B25}" presName="ellipse" presStyleLbl="trBgShp" presStyleIdx="0" presStyleCnt="1" custScaleX="190489" custScaleY="199360" custLinFactNeighborX="1696" custLinFactNeighborY="16470"/>
      <dgm:spPr/>
      <dgm:t>
        <a:bodyPr/>
        <a:lstStyle/>
        <a:p>
          <a:endParaRPr lang="ru-RU"/>
        </a:p>
      </dgm:t>
    </dgm:pt>
    <dgm:pt modelId="{2D422A6F-B91C-4501-903F-825E75CF4FC2}" type="pres">
      <dgm:prSet presAssocID="{1153A9BB-CA26-49E5-B40A-43B21F4B6B25}" presName="arrow1" presStyleLbl="fgShp" presStyleIdx="0" presStyleCnt="1" custScaleY="247696" custLinFactY="-200000" custLinFactNeighborX="-10461" custLinFactNeighborY="-216631"/>
      <dgm:spPr/>
      <dgm:t>
        <a:bodyPr/>
        <a:lstStyle/>
        <a:p>
          <a:endParaRPr lang="ru-RU"/>
        </a:p>
      </dgm:t>
    </dgm:pt>
    <dgm:pt modelId="{A9B91556-E5DF-4494-882F-35FEF45240C0}" type="pres">
      <dgm:prSet presAssocID="{1153A9BB-CA26-49E5-B40A-43B21F4B6B25}" presName="rectangle" presStyleLbl="revTx" presStyleIdx="0" presStyleCnt="1" custScaleX="1435" custScaleY="38439" custLinFactX="20507" custLinFactY="-217594" custLinFactNeighborX="100000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29D6F-567A-43F2-A6A2-A747991DD3E7}" type="pres">
      <dgm:prSet presAssocID="{8C0A1214-C41A-4CA4-AF4B-0D34A2B254D7}" presName="item1" presStyleLbl="node1" presStyleIdx="0" presStyleCnt="3" custScaleX="164569" custScaleY="144307" custLinFactNeighborX="-2383" custLinFactNeighborY="29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BF4BB-9F49-475E-A1F4-48C3D50F0B43}" type="pres">
      <dgm:prSet presAssocID="{C85B69B3-FE32-43EE-9A85-C30A2664F675}" presName="item2" presStyleLbl="node1" presStyleIdx="1" presStyleCnt="3" custScaleX="138345" custScaleY="118243" custLinFactNeighborX="-21274" custLinFactNeighborY="-8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55FC3-480C-4828-9115-B5352FCB3DA3}" type="pres">
      <dgm:prSet presAssocID="{3A478D28-2FFB-4478-8AAB-D5E604037A8E}" presName="item3" presStyleLbl="node1" presStyleIdx="2" presStyleCnt="3" custScaleX="143876" custScaleY="139505" custLinFactNeighborX="21510" custLinFactNeighborY="-7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25F41-BEB3-49E1-AC3B-6EEFF7390824}" type="pres">
      <dgm:prSet presAssocID="{1153A9BB-CA26-49E5-B40A-43B21F4B6B25}" presName="funnel" presStyleLbl="trAlignAcc1" presStyleIdx="0" presStyleCnt="1" custScaleX="156905" custScaleY="121771" custLinFactNeighborX="1269" custLinFactNeighborY="14619"/>
      <dgm:spPr/>
      <dgm:t>
        <a:bodyPr/>
        <a:lstStyle/>
        <a:p>
          <a:endParaRPr lang="ru-RU"/>
        </a:p>
      </dgm:t>
    </dgm:pt>
  </dgm:ptLst>
  <dgm:cxnLst>
    <dgm:cxn modelId="{21B917A7-98E6-4737-971B-AE95635A9EDE}" type="presOf" srcId="{3A478D28-2FFB-4478-8AAB-D5E604037A8E}" destId="{A9B91556-E5DF-4494-882F-35FEF45240C0}" srcOrd="0" destOrd="0" presId="urn:microsoft.com/office/officeart/2005/8/layout/funnel1"/>
    <dgm:cxn modelId="{103EA51F-0A8F-4D3E-8E9A-47DE59FDF520}" srcId="{1153A9BB-CA26-49E5-B40A-43B21F4B6B25}" destId="{8C0A1214-C41A-4CA4-AF4B-0D34A2B254D7}" srcOrd="1" destOrd="0" parTransId="{8FCE6120-A40F-461A-B69B-3A225C11FF0E}" sibTransId="{A00413C6-AC00-408C-A456-56BCEE66F3BC}"/>
    <dgm:cxn modelId="{E7940E4E-5086-4578-9926-16E5411C9FD8}" type="presOf" srcId="{250E6858-7C10-47D9-9708-0FF6C7128C86}" destId="{8BF55FC3-480C-4828-9115-B5352FCB3DA3}" srcOrd="0" destOrd="0" presId="urn:microsoft.com/office/officeart/2005/8/layout/funnel1"/>
    <dgm:cxn modelId="{510E2BC7-87DA-47FD-994B-D5D5A38D41B8}" type="presOf" srcId="{C85B69B3-FE32-43EE-9A85-C30A2664F675}" destId="{C9B29D6F-567A-43F2-A6A2-A747991DD3E7}" srcOrd="0" destOrd="0" presId="urn:microsoft.com/office/officeart/2005/8/layout/funnel1"/>
    <dgm:cxn modelId="{FAE3FADC-3689-4E4B-97F0-CF1256E24872}" type="presOf" srcId="{8C0A1214-C41A-4CA4-AF4B-0D34A2B254D7}" destId="{448BF4BB-9F49-475E-A1F4-48C3D50F0B43}" srcOrd="0" destOrd="0" presId="urn:microsoft.com/office/officeart/2005/8/layout/funnel1"/>
    <dgm:cxn modelId="{63AD14C1-1EFE-4198-AFDD-477FCFB07211}" srcId="{1153A9BB-CA26-49E5-B40A-43B21F4B6B25}" destId="{3A478D28-2FFB-4478-8AAB-D5E604037A8E}" srcOrd="3" destOrd="0" parTransId="{A868E883-6DB6-44A2-8C85-7451DAF201AC}" sibTransId="{92AC3CD9-4F40-45B5-BB3F-FEF9302DD076}"/>
    <dgm:cxn modelId="{361482A5-2883-4B5B-AA9A-5B61DF82D72F}" srcId="{1153A9BB-CA26-49E5-B40A-43B21F4B6B25}" destId="{C85B69B3-FE32-43EE-9A85-C30A2664F675}" srcOrd="2" destOrd="0" parTransId="{DFE14E66-4B45-421C-99F1-F5C273C06420}" sibTransId="{83330FC0-A645-4F54-A662-87E15DFDD61C}"/>
    <dgm:cxn modelId="{D5A80AC7-1116-4249-B599-5D247AF45ABB}" srcId="{1153A9BB-CA26-49E5-B40A-43B21F4B6B25}" destId="{250E6858-7C10-47D9-9708-0FF6C7128C86}" srcOrd="0" destOrd="0" parTransId="{01AAA605-C47E-4EF2-967F-D155FA59330A}" sibTransId="{635B461F-C093-4AC3-9F34-3E08FCCA9657}"/>
    <dgm:cxn modelId="{88858976-52E2-4437-A305-F82EA63CAF95}" type="presOf" srcId="{1153A9BB-CA26-49E5-B40A-43B21F4B6B25}" destId="{2D961EF5-5FA4-447C-8C69-DDA613BAB5EC}" srcOrd="0" destOrd="0" presId="urn:microsoft.com/office/officeart/2005/8/layout/funnel1"/>
    <dgm:cxn modelId="{B3B7F0BC-E5F6-4FCB-A19F-0F0C583BB9F3}" type="presParOf" srcId="{2D961EF5-5FA4-447C-8C69-DDA613BAB5EC}" destId="{A4DCFFA4-E76D-4CA3-965E-287674290980}" srcOrd="0" destOrd="0" presId="urn:microsoft.com/office/officeart/2005/8/layout/funnel1"/>
    <dgm:cxn modelId="{FF54B39D-4DE3-409E-83E0-36A12946A0DA}" type="presParOf" srcId="{2D961EF5-5FA4-447C-8C69-DDA613BAB5EC}" destId="{2D422A6F-B91C-4501-903F-825E75CF4FC2}" srcOrd="1" destOrd="0" presId="urn:microsoft.com/office/officeart/2005/8/layout/funnel1"/>
    <dgm:cxn modelId="{A18ADAB9-4559-4E78-A2F4-609095723662}" type="presParOf" srcId="{2D961EF5-5FA4-447C-8C69-DDA613BAB5EC}" destId="{A9B91556-E5DF-4494-882F-35FEF45240C0}" srcOrd="2" destOrd="0" presId="urn:microsoft.com/office/officeart/2005/8/layout/funnel1"/>
    <dgm:cxn modelId="{4A99F74E-A4E3-4B9C-AC5D-2B0BC4275135}" type="presParOf" srcId="{2D961EF5-5FA4-447C-8C69-DDA613BAB5EC}" destId="{C9B29D6F-567A-43F2-A6A2-A747991DD3E7}" srcOrd="3" destOrd="0" presId="urn:microsoft.com/office/officeart/2005/8/layout/funnel1"/>
    <dgm:cxn modelId="{E96F166B-642C-4DD6-8049-02F56BBCC1EB}" type="presParOf" srcId="{2D961EF5-5FA4-447C-8C69-DDA613BAB5EC}" destId="{448BF4BB-9F49-475E-A1F4-48C3D50F0B43}" srcOrd="4" destOrd="0" presId="urn:microsoft.com/office/officeart/2005/8/layout/funnel1"/>
    <dgm:cxn modelId="{DBC48327-9CF9-4094-BA7E-3521B2DF8156}" type="presParOf" srcId="{2D961EF5-5FA4-447C-8C69-DDA613BAB5EC}" destId="{8BF55FC3-480C-4828-9115-B5352FCB3DA3}" srcOrd="5" destOrd="0" presId="urn:microsoft.com/office/officeart/2005/8/layout/funnel1"/>
    <dgm:cxn modelId="{68ADCD39-9267-4162-9BDD-9F0C4AC5F883}" type="presParOf" srcId="{2D961EF5-5FA4-447C-8C69-DDA613BAB5EC}" destId="{0DE25F41-BEB3-49E1-AC3B-6EEFF739082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338E16-54B2-4AC4-856A-A103FD20C4BB}" type="doc">
      <dgm:prSet loTypeId="urn:microsoft.com/office/officeart/2005/8/layout/radial5" loCatId="relationship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3C22C3C-231A-4DB2-9851-21FE004EDCC8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БЮДЖЕТ</a:t>
          </a:r>
        </a:p>
      </dgm:t>
    </dgm:pt>
    <dgm:pt modelId="{90F80AE0-D804-4A82-972D-DD75EAEB605C}" type="parTrans" cxnId="{C324C6D5-AB67-4EAA-804C-AFF3EECC178B}">
      <dgm:prSet/>
      <dgm:spPr/>
      <dgm:t>
        <a:bodyPr/>
        <a:lstStyle/>
        <a:p>
          <a:endParaRPr lang="ru-RU"/>
        </a:p>
      </dgm:t>
    </dgm:pt>
    <dgm:pt modelId="{F9CFFD5D-1590-4388-84EA-DF4E02CF0F84}" type="sibTrans" cxnId="{C324C6D5-AB67-4EAA-804C-AFF3EECC178B}">
      <dgm:prSet/>
      <dgm:spPr/>
      <dgm:t>
        <a:bodyPr/>
        <a:lstStyle/>
        <a:p>
          <a:endParaRPr lang="ru-RU"/>
        </a:p>
      </dgm:t>
    </dgm:pt>
    <dgm:pt modelId="{B853DB60-561B-40BF-8A06-9B35505E6D27}">
      <dgm:prSet phldrT="[Текст]"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Гражданин как налогоплательщик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платит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налоги, которые поступают в бюджет</a:t>
          </a:r>
        </a:p>
      </dgm:t>
    </dgm:pt>
    <dgm:pt modelId="{F003B89C-26F9-4ECF-8124-AC31F00C6047}" type="parTrans" cxnId="{1B66584F-BDB6-43AE-B1E8-4B4B2BAEC897}">
      <dgm:prSet/>
      <dgm:spPr/>
      <dgm:t>
        <a:bodyPr/>
        <a:lstStyle/>
        <a:p>
          <a:endParaRPr lang="ru-RU"/>
        </a:p>
      </dgm:t>
    </dgm:pt>
    <dgm:pt modelId="{D67E5E2C-3B23-422F-9ED0-12BCFA30B2A8}" type="sibTrans" cxnId="{1B66584F-BDB6-43AE-B1E8-4B4B2BAEC897}">
      <dgm:prSet/>
      <dgm:spPr/>
      <dgm:t>
        <a:bodyPr/>
        <a:lstStyle/>
        <a:p>
          <a:endParaRPr lang="ru-RU"/>
        </a:p>
      </dgm:t>
    </dgm:pt>
    <dgm:pt modelId="{19EF4F0D-B8C2-42DB-A646-54082EEA655D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Участие в публичных слушаниях по исполнению бюджета</a:t>
          </a:r>
        </a:p>
      </dgm:t>
    </dgm:pt>
    <dgm:pt modelId="{A8C6655B-1815-492A-B4F8-40D4ECB8C249}" type="parTrans" cxnId="{3A9AA2FF-9AA6-4678-83B7-431AB7AC034D}">
      <dgm:prSet/>
      <dgm:spPr/>
      <dgm:t>
        <a:bodyPr/>
        <a:lstStyle/>
        <a:p>
          <a:endParaRPr lang="ru-RU"/>
        </a:p>
      </dgm:t>
    </dgm:pt>
    <dgm:pt modelId="{3551B470-B150-4B28-838C-2F6F753A3DFB}" type="sibTrans" cxnId="{3A9AA2FF-9AA6-4678-83B7-431AB7AC034D}">
      <dgm:prSet/>
      <dgm:spPr/>
      <dgm:t>
        <a:bodyPr/>
        <a:lstStyle/>
        <a:p>
          <a:endParaRPr lang="ru-RU"/>
        </a:p>
      </dgm:t>
    </dgm:pt>
    <dgm:pt modelId="{3D129D27-1720-4A3E-9207-EED373AD86EB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Гражданин как получатель социальных гарантий и муниципальных услуг </a:t>
          </a:r>
        </a:p>
      </dgm:t>
    </dgm:pt>
    <dgm:pt modelId="{DBBD4A35-4031-44CB-984D-B43E491973E1}" type="parTrans" cxnId="{E2689922-DAB3-4C98-9114-8DB0D145992A}">
      <dgm:prSet/>
      <dgm:spPr/>
      <dgm:t>
        <a:bodyPr/>
        <a:lstStyle/>
        <a:p>
          <a:endParaRPr lang="ru-RU"/>
        </a:p>
      </dgm:t>
    </dgm:pt>
    <dgm:pt modelId="{3A2C6FAF-6860-4C68-B5B5-DAFA84E414E5}" type="sibTrans" cxnId="{E2689922-DAB3-4C98-9114-8DB0D145992A}">
      <dgm:prSet/>
      <dgm:spPr/>
      <dgm:t>
        <a:bodyPr/>
        <a:lstStyle/>
        <a:p>
          <a:endParaRPr lang="ru-RU"/>
        </a:p>
      </dgm:t>
    </dgm:pt>
    <dgm:pt modelId="{8A481292-E74B-4408-8C44-1EE7D24BEE58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Участие в публичных слушаниях по проекту бюджета</a:t>
          </a:r>
        </a:p>
      </dgm:t>
    </dgm:pt>
    <dgm:pt modelId="{31204A34-CB89-41B2-BBF6-45208BE43957}" type="parTrans" cxnId="{1330E395-237F-40E7-B3A3-9CDB50B5C1CA}">
      <dgm:prSet/>
      <dgm:spPr/>
      <dgm:t>
        <a:bodyPr/>
        <a:lstStyle/>
        <a:p>
          <a:endParaRPr lang="ru-RU"/>
        </a:p>
      </dgm:t>
    </dgm:pt>
    <dgm:pt modelId="{BBB5F190-3983-4B72-AB2F-689E0D54D2E5}" type="sibTrans" cxnId="{1330E395-237F-40E7-B3A3-9CDB50B5C1CA}">
      <dgm:prSet/>
      <dgm:spPr/>
      <dgm:t>
        <a:bodyPr/>
        <a:lstStyle/>
        <a:p>
          <a:endParaRPr lang="ru-RU"/>
        </a:p>
      </dgm:t>
    </dgm:pt>
    <dgm:pt modelId="{CA569FB7-B313-4BDC-9E5D-1BCBF6621632}" type="pres">
      <dgm:prSet presAssocID="{3F338E16-54B2-4AC4-856A-A103FD20C4B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B1AB4-EEAB-46D1-B0DD-E4B1D716D900}" type="pres">
      <dgm:prSet presAssocID="{63C22C3C-231A-4DB2-9851-21FE004EDCC8}" presName="centerShape" presStyleLbl="node0" presStyleIdx="0" presStyleCnt="1" custScaleX="127059"/>
      <dgm:spPr/>
      <dgm:t>
        <a:bodyPr/>
        <a:lstStyle/>
        <a:p>
          <a:endParaRPr lang="ru-RU"/>
        </a:p>
      </dgm:t>
    </dgm:pt>
    <dgm:pt modelId="{99E174FA-581F-4F63-B043-F68AC9C185CE}" type="pres">
      <dgm:prSet presAssocID="{F003B89C-26F9-4ECF-8124-AC31F00C6047}" presName="parTrans" presStyleLbl="sibTrans2D1" presStyleIdx="0" presStyleCnt="4" custAng="10995345"/>
      <dgm:spPr/>
      <dgm:t>
        <a:bodyPr/>
        <a:lstStyle/>
        <a:p>
          <a:endParaRPr lang="ru-RU"/>
        </a:p>
      </dgm:t>
    </dgm:pt>
    <dgm:pt modelId="{8F00AFF5-321D-414B-9D79-EFBD9F6404F3}" type="pres">
      <dgm:prSet presAssocID="{F003B89C-26F9-4ECF-8124-AC31F00C604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EC5DDE8-6E69-4813-BAAE-29179AE5A960}" type="pres">
      <dgm:prSet presAssocID="{B853DB60-561B-40BF-8A06-9B35505E6D27}" presName="node" presStyleLbl="node1" presStyleIdx="0" presStyleCnt="4" custScaleX="279523" custScaleY="104064" custRadScaleRad="100005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14CA2-A43A-4CF6-BE2D-2B6F38F16A9F}" type="pres">
      <dgm:prSet presAssocID="{A8C6655B-1815-492A-B4F8-40D4ECB8C249}" presName="parTrans" presStyleLbl="sibTrans2D1" presStyleIdx="1" presStyleCnt="4" custAng="10632502"/>
      <dgm:spPr/>
      <dgm:t>
        <a:bodyPr/>
        <a:lstStyle/>
        <a:p>
          <a:endParaRPr lang="ru-RU"/>
        </a:p>
      </dgm:t>
    </dgm:pt>
    <dgm:pt modelId="{AE3F7FBE-5918-4122-BD67-E54DDD9E87F3}" type="pres">
      <dgm:prSet presAssocID="{A8C6655B-1815-492A-B4F8-40D4ECB8C24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CAE63F7-D03C-4E37-968B-50D0BA25F5AE}" type="pres">
      <dgm:prSet presAssocID="{19EF4F0D-B8C2-42DB-A646-54082EEA655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55FA6-4EA9-491C-A856-0998861B319F}" type="pres">
      <dgm:prSet presAssocID="{DBBD4A35-4031-44CB-984D-B43E491973E1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6978944-B3C5-4314-A2B2-B4ECEA4AF28A}" type="pres">
      <dgm:prSet presAssocID="{DBBD4A35-4031-44CB-984D-B43E491973E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577C0D7-E35E-44BE-8613-07F29F44FA2A}" type="pres">
      <dgm:prSet presAssocID="{3D129D27-1720-4A3E-9207-EED373AD86EB}" presName="node" presStyleLbl="node1" presStyleIdx="2" presStyleCnt="4" custScaleX="271301" custScaleY="98846" custRadScaleRad="101900" custRadScaleInc="-2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E43E8-F473-44F6-9CC4-9BB5A81C7EFE}" type="pres">
      <dgm:prSet presAssocID="{31204A34-CB89-41B2-BBF6-45208BE43957}" presName="parTrans" presStyleLbl="sibTrans2D1" presStyleIdx="3" presStyleCnt="4" custAng="10800000"/>
      <dgm:spPr/>
      <dgm:t>
        <a:bodyPr/>
        <a:lstStyle/>
        <a:p>
          <a:endParaRPr lang="ru-RU"/>
        </a:p>
      </dgm:t>
    </dgm:pt>
    <dgm:pt modelId="{7E726915-4193-4D73-B45C-33D334B0D912}" type="pres">
      <dgm:prSet presAssocID="{31204A34-CB89-41B2-BBF6-45208BE4395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779FE6F-A509-4480-B6A2-ED13EBCA3918}" type="pres">
      <dgm:prSet presAssocID="{8A481292-E74B-4408-8C44-1EE7D24BEE5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CD7DEC-FA40-441E-B35B-60B4924C1E3C}" type="presOf" srcId="{3D129D27-1720-4A3E-9207-EED373AD86EB}" destId="{D577C0D7-E35E-44BE-8613-07F29F44FA2A}" srcOrd="0" destOrd="0" presId="urn:microsoft.com/office/officeart/2005/8/layout/radial5"/>
    <dgm:cxn modelId="{087C0059-D0C8-4E96-92F0-118B34D0ED91}" type="presOf" srcId="{F003B89C-26F9-4ECF-8124-AC31F00C6047}" destId="{8F00AFF5-321D-414B-9D79-EFBD9F6404F3}" srcOrd="1" destOrd="0" presId="urn:microsoft.com/office/officeart/2005/8/layout/radial5"/>
    <dgm:cxn modelId="{1BFD28EF-20E9-4AF9-A8BF-AF563C21A4B9}" type="presOf" srcId="{63C22C3C-231A-4DB2-9851-21FE004EDCC8}" destId="{304B1AB4-EEAB-46D1-B0DD-E4B1D716D900}" srcOrd="0" destOrd="0" presId="urn:microsoft.com/office/officeart/2005/8/layout/radial5"/>
    <dgm:cxn modelId="{1B66584F-BDB6-43AE-B1E8-4B4B2BAEC897}" srcId="{63C22C3C-231A-4DB2-9851-21FE004EDCC8}" destId="{B853DB60-561B-40BF-8A06-9B35505E6D27}" srcOrd="0" destOrd="0" parTransId="{F003B89C-26F9-4ECF-8124-AC31F00C6047}" sibTransId="{D67E5E2C-3B23-422F-9ED0-12BCFA30B2A8}"/>
    <dgm:cxn modelId="{88AB5EAD-E4BA-4071-A563-663C0370FD69}" type="presOf" srcId="{A8C6655B-1815-492A-B4F8-40D4ECB8C249}" destId="{AE3F7FBE-5918-4122-BD67-E54DDD9E87F3}" srcOrd="1" destOrd="0" presId="urn:microsoft.com/office/officeart/2005/8/layout/radial5"/>
    <dgm:cxn modelId="{E2689922-DAB3-4C98-9114-8DB0D145992A}" srcId="{63C22C3C-231A-4DB2-9851-21FE004EDCC8}" destId="{3D129D27-1720-4A3E-9207-EED373AD86EB}" srcOrd="2" destOrd="0" parTransId="{DBBD4A35-4031-44CB-984D-B43E491973E1}" sibTransId="{3A2C6FAF-6860-4C68-B5B5-DAFA84E414E5}"/>
    <dgm:cxn modelId="{E5CDDDB1-22E1-412E-94BD-06C0871CE6C1}" type="presOf" srcId="{DBBD4A35-4031-44CB-984D-B43E491973E1}" destId="{C6978944-B3C5-4314-A2B2-B4ECEA4AF28A}" srcOrd="1" destOrd="0" presId="urn:microsoft.com/office/officeart/2005/8/layout/radial5"/>
    <dgm:cxn modelId="{7384A6B8-E8A7-40E7-B055-77A1950B026E}" type="presOf" srcId="{31204A34-CB89-41B2-BBF6-45208BE43957}" destId="{DC2E43E8-F473-44F6-9CC4-9BB5A81C7EFE}" srcOrd="0" destOrd="0" presId="urn:microsoft.com/office/officeart/2005/8/layout/radial5"/>
    <dgm:cxn modelId="{19A807A8-B0AB-4E9B-ACAD-8B2B951AE468}" type="presOf" srcId="{A8C6655B-1815-492A-B4F8-40D4ECB8C249}" destId="{90614CA2-A43A-4CF6-BE2D-2B6F38F16A9F}" srcOrd="0" destOrd="0" presId="urn:microsoft.com/office/officeart/2005/8/layout/radial5"/>
    <dgm:cxn modelId="{B93B8622-7D9D-414B-A4AF-E38E13475BA3}" type="presOf" srcId="{DBBD4A35-4031-44CB-984D-B43E491973E1}" destId="{31255FA6-4EA9-491C-A856-0998861B319F}" srcOrd="0" destOrd="0" presId="urn:microsoft.com/office/officeart/2005/8/layout/radial5"/>
    <dgm:cxn modelId="{1F928C90-03F8-4E49-94CB-A999D3925CFF}" type="presOf" srcId="{F003B89C-26F9-4ECF-8124-AC31F00C6047}" destId="{99E174FA-581F-4F63-B043-F68AC9C185CE}" srcOrd="0" destOrd="0" presId="urn:microsoft.com/office/officeart/2005/8/layout/radial5"/>
    <dgm:cxn modelId="{62A1F73C-1451-42E4-A152-BF44360FA2D9}" type="presOf" srcId="{19EF4F0D-B8C2-42DB-A646-54082EEA655D}" destId="{8CAE63F7-D03C-4E37-968B-50D0BA25F5AE}" srcOrd="0" destOrd="0" presId="urn:microsoft.com/office/officeart/2005/8/layout/radial5"/>
    <dgm:cxn modelId="{C324C6D5-AB67-4EAA-804C-AFF3EECC178B}" srcId="{3F338E16-54B2-4AC4-856A-A103FD20C4BB}" destId="{63C22C3C-231A-4DB2-9851-21FE004EDCC8}" srcOrd="0" destOrd="0" parTransId="{90F80AE0-D804-4A82-972D-DD75EAEB605C}" sibTransId="{F9CFFD5D-1590-4388-84EA-DF4E02CF0F84}"/>
    <dgm:cxn modelId="{1330E395-237F-40E7-B3A3-9CDB50B5C1CA}" srcId="{63C22C3C-231A-4DB2-9851-21FE004EDCC8}" destId="{8A481292-E74B-4408-8C44-1EE7D24BEE58}" srcOrd="3" destOrd="0" parTransId="{31204A34-CB89-41B2-BBF6-45208BE43957}" sibTransId="{BBB5F190-3983-4B72-AB2F-689E0D54D2E5}"/>
    <dgm:cxn modelId="{E8DED7BB-C27E-4CD1-9939-2B3E52C995A8}" type="presOf" srcId="{8A481292-E74B-4408-8C44-1EE7D24BEE58}" destId="{B779FE6F-A509-4480-B6A2-ED13EBCA3918}" srcOrd="0" destOrd="0" presId="urn:microsoft.com/office/officeart/2005/8/layout/radial5"/>
    <dgm:cxn modelId="{D43E7454-78B9-4DB5-A561-ECAB83BF3447}" type="presOf" srcId="{3F338E16-54B2-4AC4-856A-A103FD20C4BB}" destId="{CA569FB7-B313-4BDC-9E5D-1BCBF6621632}" srcOrd="0" destOrd="0" presId="urn:microsoft.com/office/officeart/2005/8/layout/radial5"/>
    <dgm:cxn modelId="{3A9AA2FF-9AA6-4678-83B7-431AB7AC034D}" srcId="{63C22C3C-231A-4DB2-9851-21FE004EDCC8}" destId="{19EF4F0D-B8C2-42DB-A646-54082EEA655D}" srcOrd="1" destOrd="0" parTransId="{A8C6655B-1815-492A-B4F8-40D4ECB8C249}" sibTransId="{3551B470-B150-4B28-838C-2F6F753A3DFB}"/>
    <dgm:cxn modelId="{B334EE14-D3EC-43F6-9700-3C9FCEBFEE1E}" type="presOf" srcId="{31204A34-CB89-41B2-BBF6-45208BE43957}" destId="{7E726915-4193-4D73-B45C-33D334B0D912}" srcOrd="1" destOrd="0" presId="urn:microsoft.com/office/officeart/2005/8/layout/radial5"/>
    <dgm:cxn modelId="{F49FB62C-1F69-4856-851A-B10644433FEC}" type="presOf" srcId="{B853DB60-561B-40BF-8A06-9B35505E6D27}" destId="{9EC5DDE8-6E69-4813-BAAE-29179AE5A960}" srcOrd="0" destOrd="0" presId="urn:microsoft.com/office/officeart/2005/8/layout/radial5"/>
    <dgm:cxn modelId="{3E29CAA5-0383-4D7A-8827-839D27E15CE1}" type="presParOf" srcId="{CA569FB7-B313-4BDC-9E5D-1BCBF6621632}" destId="{304B1AB4-EEAB-46D1-B0DD-E4B1D716D900}" srcOrd="0" destOrd="0" presId="urn:microsoft.com/office/officeart/2005/8/layout/radial5"/>
    <dgm:cxn modelId="{A62C286B-2EB0-4EEF-893A-42754089F67B}" type="presParOf" srcId="{CA569FB7-B313-4BDC-9E5D-1BCBF6621632}" destId="{99E174FA-581F-4F63-B043-F68AC9C185CE}" srcOrd="1" destOrd="0" presId="urn:microsoft.com/office/officeart/2005/8/layout/radial5"/>
    <dgm:cxn modelId="{99720461-903C-4F6E-A757-226C026EA154}" type="presParOf" srcId="{99E174FA-581F-4F63-B043-F68AC9C185CE}" destId="{8F00AFF5-321D-414B-9D79-EFBD9F6404F3}" srcOrd="0" destOrd="0" presId="urn:microsoft.com/office/officeart/2005/8/layout/radial5"/>
    <dgm:cxn modelId="{83CC8D6B-7525-4411-9D6B-6D25C3094E1F}" type="presParOf" srcId="{CA569FB7-B313-4BDC-9E5D-1BCBF6621632}" destId="{9EC5DDE8-6E69-4813-BAAE-29179AE5A960}" srcOrd="2" destOrd="0" presId="urn:microsoft.com/office/officeart/2005/8/layout/radial5"/>
    <dgm:cxn modelId="{B6E11842-A575-4A3C-8769-208447EBC962}" type="presParOf" srcId="{CA569FB7-B313-4BDC-9E5D-1BCBF6621632}" destId="{90614CA2-A43A-4CF6-BE2D-2B6F38F16A9F}" srcOrd="3" destOrd="0" presId="urn:microsoft.com/office/officeart/2005/8/layout/radial5"/>
    <dgm:cxn modelId="{8728702C-F72C-431F-BDAE-9CD6AC2F26FC}" type="presParOf" srcId="{90614CA2-A43A-4CF6-BE2D-2B6F38F16A9F}" destId="{AE3F7FBE-5918-4122-BD67-E54DDD9E87F3}" srcOrd="0" destOrd="0" presId="urn:microsoft.com/office/officeart/2005/8/layout/radial5"/>
    <dgm:cxn modelId="{A251F859-973C-4B87-9AD8-444C15253B1E}" type="presParOf" srcId="{CA569FB7-B313-4BDC-9E5D-1BCBF6621632}" destId="{8CAE63F7-D03C-4E37-968B-50D0BA25F5AE}" srcOrd="4" destOrd="0" presId="urn:microsoft.com/office/officeart/2005/8/layout/radial5"/>
    <dgm:cxn modelId="{6E53CCC8-180D-4598-8263-4AEA24AF9045}" type="presParOf" srcId="{CA569FB7-B313-4BDC-9E5D-1BCBF6621632}" destId="{31255FA6-4EA9-491C-A856-0998861B319F}" srcOrd="5" destOrd="0" presId="urn:microsoft.com/office/officeart/2005/8/layout/radial5"/>
    <dgm:cxn modelId="{007DD81D-5F15-4DB3-941C-47B8D844981A}" type="presParOf" srcId="{31255FA6-4EA9-491C-A856-0998861B319F}" destId="{C6978944-B3C5-4314-A2B2-B4ECEA4AF28A}" srcOrd="0" destOrd="0" presId="urn:microsoft.com/office/officeart/2005/8/layout/radial5"/>
    <dgm:cxn modelId="{32F3C281-98DC-4593-838A-FB6BE840442A}" type="presParOf" srcId="{CA569FB7-B313-4BDC-9E5D-1BCBF6621632}" destId="{D577C0D7-E35E-44BE-8613-07F29F44FA2A}" srcOrd="6" destOrd="0" presId="urn:microsoft.com/office/officeart/2005/8/layout/radial5"/>
    <dgm:cxn modelId="{7CA1E7D4-D8A7-46AF-8752-4C7068D914E7}" type="presParOf" srcId="{CA569FB7-B313-4BDC-9E5D-1BCBF6621632}" destId="{DC2E43E8-F473-44F6-9CC4-9BB5A81C7EFE}" srcOrd="7" destOrd="0" presId="urn:microsoft.com/office/officeart/2005/8/layout/radial5"/>
    <dgm:cxn modelId="{7FF6B260-E3E3-433B-8A3C-28D2CEFC2A59}" type="presParOf" srcId="{DC2E43E8-F473-44F6-9CC4-9BB5A81C7EFE}" destId="{7E726915-4193-4D73-B45C-33D334B0D912}" srcOrd="0" destOrd="0" presId="urn:microsoft.com/office/officeart/2005/8/layout/radial5"/>
    <dgm:cxn modelId="{240C1BF1-A44A-4241-834B-F0A8FD3EB7BC}" type="presParOf" srcId="{CA569FB7-B313-4BDC-9E5D-1BCBF6621632}" destId="{B779FE6F-A509-4480-B6A2-ED13EBCA391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CFFA4-E76D-4CA3-965E-287674290980}">
      <dsp:nvSpPr>
        <dsp:cNvPr id="0" name=""/>
        <dsp:cNvSpPr/>
      </dsp:nvSpPr>
      <dsp:spPr>
        <a:xfrm>
          <a:off x="-346114" y="122603"/>
          <a:ext cx="6524877" cy="237153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22A6F-B91C-4501-903F-825E75CF4FC2}">
      <dsp:nvSpPr>
        <dsp:cNvPr id="0" name=""/>
        <dsp:cNvSpPr/>
      </dsp:nvSpPr>
      <dsp:spPr>
        <a:xfrm>
          <a:off x="2520280" y="1346732"/>
          <a:ext cx="663823" cy="1052329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91556-E5DF-4494-882F-35FEF45240C0}">
      <dsp:nvSpPr>
        <dsp:cNvPr id="0" name=""/>
        <dsp:cNvSpPr/>
      </dsp:nvSpPr>
      <dsp:spPr>
        <a:xfrm>
          <a:off x="5786923" y="0"/>
          <a:ext cx="45724" cy="30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786923" y="0"/>
        <a:ext cx="45724" cy="306200"/>
      </dsp:txXfrm>
    </dsp:sp>
    <dsp:sp modelId="{C9B29D6F-567A-43F2-A6A2-A747991DD3E7}">
      <dsp:nvSpPr>
        <dsp:cNvPr id="0" name=""/>
        <dsp:cNvSpPr/>
      </dsp:nvSpPr>
      <dsp:spPr>
        <a:xfrm>
          <a:off x="2034756" y="1882813"/>
          <a:ext cx="1966406" cy="17242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2729" y="2135331"/>
        <a:ext cx="1390460" cy="1219263"/>
      </dsp:txXfrm>
    </dsp:sp>
    <dsp:sp modelId="{448BF4BB-9F49-475E-A1F4-48C3D50F0B43}">
      <dsp:nvSpPr>
        <dsp:cNvPr id="0" name=""/>
        <dsp:cNvSpPr/>
      </dsp:nvSpPr>
      <dsp:spPr>
        <a:xfrm>
          <a:off x="1110698" y="689134"/>
          <a:ext cx="1653060" cy="14128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1352783" y="896043"/>
        <a:ext cx="1168890" cy="999047"/>
      </dsp:txXfrm>
    </dsp:sp>
    <dsp:sp modelId="{8BF55FC3-480C-4828-9115-B5352FCB3DA3}">
      <dsp:nvSpPr>
        <dsp:cNvPr id="0" name=""/>
        <dsp:cNvSpPr/>
      </dsp:nvSpPr>
      <dsp:spPr>
        <a:xfrm>
          <a:off x="2810308" y="284466"/>
          <a:ext cx="1719149" cy="1666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Неналоговые доходы</a:t>
          </a:r>
        </a:p>
      </dsp:txBody>
      <dsp:txXfrm>
        <a:off x="3062072" y="528581"/>
        <a:ext cx="1215621" cy="1178691"/>
      </dsp:txXfrm>
    </dsp:sp>
    <dsp:sp modelId="{0DE25F41-BEB3-49E1-AC3B-6EEFF7390824}">
      <dsp:nvSpPr>
        <dsp:cNvPr id="0" name=""/>
        <dsp:cNvSpPr/>
      </dsp:nvSpPr>
      <dsp:spPr>
        <a:xfrm>
          <a:off x="5231" y="482650"/>
          <a:ext cx="5832806" cy="362138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B1AB4-EEAB-46D1-B0DD-E4B1D716D900}">
      <dsp:nvSpPr>
        <dsp:cNvPr id="0" name=""/>
        <dsp:cNvSpPr/>
      </dsp:nvSpPr>
      <dsp:spPr>
        <a:xfrm>
          <a:off x="1790773" y="1787261"/>
          <a:ext cx="1347641" cy="1060642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БЮДЖЕТ</a:t>
          </a:r>
        </a:p>
      </dsp:txBody>
      <dsp:txXfrm>
        <a:off x="1988130" y="1942588"/>
        <a:ext cx="952927" cy="749988"/>
      </dsp:txXfrm>
    </dsp:sp>
    <dsp:sp modelId="{99E174FA-581F-4F63-B043-F68AC9C185CE}">
      <dsp:nvSpPr>
        <dsp:cNvPr id="0" name=""/>
        <dsp:cNvSpPr/>
      </dsp:nvSpPr>
      <dsp:spPr>
        <a:xfrm rot="5595345">
          <a:off x="2358504" y="1439643"/>
          <a:ext cx="212178" cy="306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392138" y="1469250"/>
        <a:ext cx="148525" cy="184145"/>
      </dsp:txXfrm>
    </dsp:sp>
    <dsp:sp modelId="{9EC5DDE8-6E69-4813-BAAE-29179AE5A960}">
      <dsp:nvSpPr>
        <dsp:cNvPr id="0" name=""/>
        <dsp:cNvSpPr/>
      </dsp:nvSpPr>
      <dsp:spPr>
        <a:xfrm>
          <a:off x="611632" y="7240"/>
          <a:ext cx="3705923" cy="1379683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Гражданин как налогоплательщик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платит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налоги, которые поступают в бюджет</a:t>
          </a:r>
        </a:p>
      </dsp:txBody>
      <dsp:txXfrm>
        <a:off x="1154352" y="209290"/>
        <a:ext cx="2620483" cy="975583"/>
      </dsp:txXfrm>
    </dsp:sp>
    <dsp:sp modelId="{90614CA2-A43A-4CF6-BE2D-2B6F38F16A9F}">
      <dsp:nvSpPr>
        <dsp:cNvPr id="0" name=""/>
        <dsp:cNvSpPr/>
      </dsp:nvSpPr>
      <dsp:spPr>
        <a:xfrm rot="10632502">
          <a:off x="3200828" y="2164127"/>
          <a:ext cx="150359" cy="306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43899"/>
            <a:satOff val="-18757"/>
            <a:lumOff val="204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245909" y="2224411"/>
        <a:ext cx="105251" cy="184145"/>
      </dsp:txXfrm>
    </dsp:sp>
    <dsp:sp modelId="{8CAE63F7-D03C-4E37-968B-50D0BA25F5AE}">
      <dsp:nvSpPr>
        <dsp:cNvPr id="0" name=""/>
        <dsp:cNvSpPr/>
      </dsp:nvSpPr>
      <dsp:spPr>
        <a:xfrm>
          <a:off x="3422111" y="1654681"/>
          <a:ext cx="1325802" cy="1325802"/>
        </a:xfrm>
        <a:prstGeom prst="ellipse">
          <a:avLst/>
        </a:prstGeom>
        <a:solidFill>
          <a:schemeClr val="accent1">
            <a:shade val="50000"/>
            <a:hueOff val="240553"/>
            <a:satOff val="-19871"/>
            <a:lumOff val="242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Участие в публичных слушаниях по исполнению бюджета</a:t>
          </a:r>
        </a:p>
      </dsp:txBody>
      <dsp:txXfrm>
        <a:off x="3616270" y="1848840"/>
        <a:ext cx="937484" cy="937484"/>
      </dsp:txXfrm>
    </dsp:sp>
    <dsp:sp modelId="{31255FA6-4EA9-491C-A856-0998861B319F}">
      <dsp:nvSpPr>
        <dsp:cNvPr id="0" name=""/>
        <dsp:cNvSpPr/>
      </dsp:nvSpPr>
      <dsp:spPr>
        <a:xfrm rot="5321632">
          <a:off x="2364340" y="2908867"/>
          <a:ext cx="234467" cy="306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87798"/>
            <a:satOff val="-37515"/>
            <a:lumOff val="409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398708" y="2935088"/>
        <a:ext cx="164127" cy="184145"/>
      </dsp:txXfrm>
    </dsp:sp>
    <dsp:sp modelId="{D577C0D7-E35E-44BE-8613-07F29F44FA2A}">
      <dsp:nvSpPr>
        <dsp:cNvPr id="0" name=""/>
        <dsp:cNvSpPr/>
      </dsp:nvSpPr>
      <dsp:spPr>
        <a:xfrm>
          <a:off x="703249" y="3290072"/>
          <a:ext cx="3596915" cy="1310502"/>
        </a:xfrm>
        <a:prstGeom prst="ellipse">
          <a:avLst/>
        </a:prstGeom>
        <a:solidFill>
          <a:schemeClr val="accent1">
            <a:shade val="50000"/>
            <a:hueOff val="481106"/>
            <a:satOff val="-39743"/>
            <a:lumOff val="484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Гражданин как получатель социальных гарантий и муниципальных услуг </a:t>
          </a:r>
        </a:p>
      </dsp:txBody>
      <dsp:txXfrm>
        <a:off x="1230005" y="3481991"/>
        <a:ext cx="2543403" cy="926664"/>
      </dsp:txXfrm>
    </dsp:sp>
    <dsp:sp modelId="{DC2E43E8-F473-44F6-9CC4-9BB5A81C7EFE}">
      <dsp:nvSpPr>
        <dsp:cNvPr id="0" name=""/>
        <dsp:cNvSpPr/>
      </dsp:nvSpPr>
      <dsp:spPr>
        <a:xfrm>
          <a:off x="1578000" y="2164127"/>
          <a:ext cx="150359" cy="306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43899"/>
            <a:satOff val="-18757"/>
            <a:lumOff val="204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1578000" y="2225509"/>
        <a:ext cx="105251" cy="184145"/>
      </dsp:txXfrm>
    </dsp:sp>
    <dsp:sp modelId="{B779FE6F-A509-4480-B6A2-ED13EBCA3918}">
      <dsp:nvSpPr>
        <dsp:cNvPr id="0" name=""/>
        <dsp:cNvSpPr/>
      </dsp:nvSpPr>
      <dsp:spPr>
        <a:xfrm>
          <a:off x="181273" y="1654681"/>
          <a:ext cx="1325802" cy="1325802"/>
        </a:xfrm>
        <a:prstGeom prst="ellipse">
          <a:avLst/>
        </a:prstGeom>
        <a:solidFill>
          <a:schemeClr val="accent1">
            <a:shade val="50000"/>
            <a:hueOff val="240553"/>
            <a:satOff val="-19871"/>
            <a:lumOff val="242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Участие в публичных слушаниях по проекту бюджета</a:t>
          </a:r>
        </a:p>
      </dsp:txBody>
      <dsp:txXfrm>
        <a:off x="375432" y="1848840"/>
        <a:ext cx="937484" cy="937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0.15016</cdr:x>
      <cdr:y>0.82762</cdr:y>
    </cdr:from>
    <cdr:to>
      <cdr:x>0.92384</cdr:x>
      <cdr:y>0.98491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="" xmlns:a16="http://schemas.microsoft.com/office/drawing/2014/main" id="{3C3DFCF7-976F-421D-AB3D-73838866845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78307" y="4995245"/>
          <a:ext cx="5040603" cy="949352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240" y="1069733"/>
            <a:ext cx="4213886" cy="3388575"/>
          </a:xfrm>
        </p:spPr>
        <p:txBody>
          <a:bodyPr bIns="0" anchor="b">
            <a:normAutofit/>
          </a:bodyPr>
          <a:lstStyle>
            <a:lvl1pPr algn="l"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7240" y="4708274"/>
            <a:ext cx="4213886" cy="13034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7239" y="439078"/>
            <a:ext cx="2314719" cy="412268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028" y="1065298"/>
            <a:ext cx="601504" cy="671437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97240" y="4704723"/>
            <a:ext cx="421388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48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082619" y="2462784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4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88522" y="1065300"/>
            <a:ext cx="827270" cy="62131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2619" y="1065300"/>
            <a:ext cx="3975821" cy="62131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88521" y="1065300"/>
            <a:ext cx="0" cy="621318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56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82619" y="2462784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22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8" y="2341507"/>
            <a:ext cx="4212752" cy="251726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9" y="5074929"/>
            <a:ext cx="4212752" cy="1350572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618" y="5073313"/>
            <a:ext cx="421275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2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9" y="1073187"/>
            <a:ext cx="4928507" cy="141240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618" y="2685248"/>
            <a:ext cx="2344403" cy="45834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6887" y="2685249"/>
            <a:ext cx="2344239" cy="4583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82619" y="2462784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81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082619" y="2462784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8" y="1072220"/>
            <a:ext cx="4928508" cy="14084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8" y="2692734"/>
            <a:ext cx="2344325" cy="10692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618" y="3765694"/>
            <a:ext cx="2344325" cy="3525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6887" y="2697340"/>
            <a:ext cx="2344239" cy="106964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6887" y="3761989"/>
            <a:ext cx="2344239" cy="35164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082619" y="2462784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1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2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281" y="1065298"/>
            <a:ext cx="1819463" cy="2996156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992" y="1065299"/>
            <a:ext cx="2871134" cy="6211768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282" y="4273990"/>
            <a:ext cx="1820527" cy="2997575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1311" y="4273988"/>
            <a:ext cx="18174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52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747376" y="642895"/>
            <a:ext cx="2633540" cy="6865468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112" y="1506017"/>
            <a:ext cx="2433701" cy="244077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30096" y="1496725"/>
            <a:ext cx="1676249" cy="5155103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2619" y="4194656"/>
            <a:ext cx="2430215" cy="2671656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7498" y="7293143"/>
            <a:ext cx="2439315" cy="426831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8148" y="424855"/>
            <a:ext cx="2438665" cy="42790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0961" y="4191473"/>
            <a:ext cx="24315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89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87645"/>
            <a:ext cx="6858000" cy="543936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8127005"/>
            <a:ext cx="6858001" cy="103296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8134836"/>
            <a:ext cx="685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619" y="1072694"/>
            <a:ext cx="4928507" cy="1398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9" y="2687645"/>
            <a:ext cx="4928507" cy="4600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34907" y="440494"/>
            <a:ext cx="1776219" cy="41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2618" y="439078"/>
            <a:ext cx="3025503" cy="41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794" y="1065298"/>
            <a:ext cx="596810" cy="6714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51435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2816" y="2843808"/>
            <a:ext cx="3314700" cy="12664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455618" cy="198268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 решению Собрания Представителей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БМР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и на плановый период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64904" y="8624966"/>
            <a:ext cx="255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с. Большое Село,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2021г</a:t>
            </a:r>
            <a:r>
              <a:rPr lang="ru-RU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8" y="181399"/>
            <a:ext cx="825951" cy="142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75" b="100000" l="9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92" y="1874141"/>
            <a:ext cx="2610299" cy="1374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323528"/>
            <a:ext cx="6172200" cy="72008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Нормативно – правовая база</a:t>
            </a:r>
            <a:endParaRPr lang="ru-RU" dirty="0">
              <a:effectLst/>
            </a:endParaRP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2852936" y="1187624"/>
            <a:ext cx="359968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Бюджетный кодекс 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92896" y="1854022"/>
            <a:ext cx="352839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законодательство Ярославской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28800" y="3248442"/>
            <a:ext cx="409076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 – правовые акты органов МСУ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4375" y="4079439"/>
            <a:ext cx="61722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 составления проекта бюджета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28719" y="5159559"/>
            <a:ext cx="6506480" cy="761916"/>
            <a:chOff x="311696" y="911075"/>
            <a:chExt cx="4653880" cy="354240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11696" y="911075"/>
              <a:ext cx="4653880" cy="35424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28989" y="928368"/>
              <a:ext cx="4619294" cy="319654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75906" tIns="0" rIns="175906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Послание Президента Российской Федерации Федеральному Собранию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rPr>
                <a:t>	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28719" y="5934230"/>
            <a:ext cx="6506480" cy="792088"/>
            <a:chOff x="311696" y="1445805"/>
            <a:chExt cx="4653880" cy="354240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11696" y="1445805"/>
              <a:ext cx="4653880" cy="35424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28989" y="1463098"/>
              <a:ext cx="4619294" cy="319654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75906" tIns="0" rIns="175906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Основные направления бюджетной и налоговой политики Большеселького муниципального района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rPr>
                <a:t>	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40808" y="6726318"/>
            <a:ext cx="6482303" cy="714280"/>
            <a:chOff x="311696" y="2000040"/>
            <a:chExt cx="4653880" cy="354240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11696" y="2000040"/>
              <a:ext cx="4653880" cy="35424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28989" y="2017333"/>
              <a:ext cx="4619294" cy="319654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75906" tIns="0" rIns="175906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Прогноз социально-экономического развития области  и Большеселького муниципального района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52897" y="8074984"/>
            <a:ext cx="6494392" cy="648072"/>
            <a:chOff x="332420" y="2528824"/>
            <a:chExt cx="4653880" cy="354240"/>
          </a:xfrm>
          <a:scene3d>
            <a:camera prst="orthographicFront"/>
            <a:lightRig rig="flat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32420" y="2528824"/>
              <a:ext cx="4653880" cy="35424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349713" y="2546117"/>
              <a:ext cx="4619294" cy="319654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75906" tIns="0" rIns="175906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Муниципальные программы Большеселького муниципального района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152897" y="7405729"/>
            <a:ext cx="6494392" cy="648072"/>
            <a:chOff x="332420" y="2528824"/>
            <a:chExt cx="4653880" cy="354240"/>
          </a:xfrm>
          <a:scene3d>
            <a:camera prst="orthographicFront"/>
            <a:lightRig rig="flat" dir="t"/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32420" y="2528824"/>
              <a:ext cx="4653880" cy="35424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49713" y="2546117"/>
              <a:ext cx="4619294" cy="319654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75906" tIns="0" rIns="175906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Бюджетный прогноз Большеселького муниципального района на долгосрочный период 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6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3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541" y="120934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Большесельского района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556462"/>
              </p:ext>
            </p:extLst>
          </p:nvPr>
        </p:nvGraphicFramePr>
        <p:xfrm>
          <a:off x="171450" y="1835696"/>
          <a:ext cx="6515100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86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11" y="251520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Динамика и структура дохода бюджета 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Большесельского района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521325"/>
              </p:ext>
            </p:extLst>
          </p:nvPr>
        </p:nvGraphicFramePr>
        <p:xfrm>
          <a:off x="17240" y="1907704"/>
          <a:ext cx="684076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99156"/>
              </p:ext>
            </p:extLst>
          </p:nvPr>
        </p:nvGraphicFramePr>
        <p:xfrm>
          <a:off x="2071678" y="5572132"/>
          <a:ext cx="4320480" cy="172819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486026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548678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445895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338031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315203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58" y="120934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районного бюджета в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933225"/>
              </p:ext>
            </p:extLst>
          </p:nvPr>
        </p:nvGraphicFramePr>
        <p:xfrm>
          <a:off x="1082675" y="2687638"/>
          <a:ext cx="4929188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D62500F9-1DBB-45A8-9ACC-E705F7F8E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8" y="6300192"/>
            <a:ext cx="3212976" cy="1689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120934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Мероприятия по повышению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налоговых доходов районного бюджета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5" y="2195736"/>
            <a:ext cx="6515100" cy="44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>
                        <a14:backgroundMark x1="26923" y1="32500" x2="26154" y2="26000"/>
                        <a14:backgroundMark x1="308" y1="53750" x2="308" y2="53750"/>
                        <a14:backgroundMark x1="308" y1="52000" x2="308" y2="52000"/>
                        <a14:backgroundMark x1="4923" y1="34000" x2="4923" y2="34000"/>
                        <a14:backgroundMark x1="5385" y1="35500" x2="5385" y2="35500"/>
                        <a14:backgroundMark x1="2308" y1="36250" x2="2308" y2="36250"/>
                        <a14:backgroundMark x1="1385" y1="42250" x2="1385" y2="42250"/>
                        <a14:backgroundMark x1="2769" y1="54250" x2="2769" y2="54250"/>
                        <a14:backgroundMark x1="4308" y1="55500" x2="4308" y2="55500"/>
                        <a14:backgroundMark x1="11231" y1="56250" x2="11231" y2="56250"/>
                        <a14:backgroundMark x1="13692" y1="56500" x2="13692" y2="56500"/>
                        <a14:backgroundMark x1="12923" y1="33500" x2="12923" y2="33500"/>
                        <a14:backgroundMark x1="15538" y1="33750" x2="15538" y2="33750"/>
                        <a14:backgroundMark x1="12154" y1="32250" x2="12154" y2="32250"/>
                        <a14:backgroundMark x1="7846" y1="32250" x2="7846" y2="32250"/>
                        <a14:backgroundMark x1="33385" y1="40500" x2="33385" y2="40500"/>
                        <a14:backgroundMark x1="26923" y1="34250" x2="26923" y2="34250"/>
                        <a14:backgroundMark x1="24154" y1="34000" x2="24154" y2="34000"/>
                        <a14:backgroundMark x1="23846" y1="31500" x2="23846" y2="31500"/>
                        <a14:backgroundMark x1="22308" y1="37500" x2="22308" y2="37500"/>
                        <a14:backgroundMark x1="18923" y1="57000" x2="18923" y2="57000"/>
                        <a14:backgroundMark x1="20154" y1="55750" x2="20154" y2="55750"/>
                        <a14:backgroundMark x1="22308" y1="57750" x2="22308" y2="57750"/>
                        <a14:backgroundMark x1="28462" y1="62500" x2="28462" y2="62500"/>
                        <a14:backgroundMark x1="32154" y1="58750" x2="32154" y2="58750"/>
                        <a14:backgroundMark x1="31846" y1="58500" x2="31846" y2="58500"/>
                        <a14:backgroundMark x1="40769" y1="39000" x2="40769" y2="39000"/>
                        <a14:backgroundMark x1="35231" y1="37000" x2="35231" y2="37000"/>
                        <a14:backgroundMark x1="50000" y1="35500" x2="50000" y2="35500"/>
                        <a14:backgroundMark x1="49231" y1="38000" x2="49231" y2="38000"/>
                        <a14:backgroundMark x1="45846" y1="36000" x2="45846" y2="36000"/>
                        <a14:backgroundMark x1="46308" y1="37750" x2="46308" y2="37750"/>
                        <a14:backgroundMark x1="45846" y1="39500" x2="45846" y2="39500"/>
                        <a14:backgroundMark x1="46154" y1="41250" x2="46154" y2="41250"/>
                        <a14:backgroundMark x1="50462" y1="43250" x2="50462" y2="43250"/>
                        <a14:backgroundMark x1="49846" y1="40250" x2="49846" y2="40250"/>
                        <a14:backgroundMark x1="54308" y1="35500" x2="54308" y2="35500"/>
                        <a14:backgroundMark x1="66769" y1="39000" x2="66769" y2="39000"/>
                        <a14:backgroundMark x1="67385" y1="34750" x2="67385" y2="34750"/>
                        <a14:backgroundMark x1="87385" y1="34250" x2="87385" y2="34250"/>
                        <a14:backgroundMark x1="87077" y1="38750" x2="87077" y2="38750"/>
                        <a14:backgroundMark x1="88923" y1="53250" x2="88923" y2="53250"/>
                        <a14:backgroundMark x1="82923" y1="39250" x2="82923" y2="39250"/>
                        <a14:backgroundMark x1="83692" y1="34250" x2="83692" y2="34250"/>
                        <a14:backgroundMark x1="83846" y1="31750" x2="83846" y2="31750"/>
                        <a14:backgroundMark x1="76000" y1="34750" x2="76000" y2="34750"/>
                        <a14:backgroundMark x1="73385" y1="54500" x2="73385" y2="54500"/>
                        <a14:backgroundMark x1="77692" y1="56250" x2="77692" y2="56250"/>
                        <a14:backgroundMark x1="74308" y1="55750" x2="74308" y2="55750"/>
                        <a14:backgroundMark x1="61538" y1="58750" x2="61538" y2="58750"/>
                        <a14:backgroundMark x1="86000" y1="53750" x2="86000" y2="53750"/>
                        <a14:backgroundMark x1="84000" y1="55000" x2="84000" y2="55000"/>
                        <a14:backgroundMark x1="90462" y1="52500" x2="90462" y2="52500"/>
                        <a14:backgroundMark x1="94615" y1="52000" x2="94615" y2="52000"/>
                        <a14:backgroundMark x1="93538" y1="55250" x2="93538" y2="55250"/>
                        <a14:backgroundMark x1="91846" y1="55250" x2="91846" y2="55250"/>
                        <a14:backgroundMark x1="91538" y1="32000" x2="91538" y2="32000"/>
                        <a14:backgroundMark x1="79846" y1="42500" x2="79846" y2="42500"/>
                        <a14:backgroundMark x1="80000" y1="42250" x2="80000" y2="42250"/>
                        <a14:backgroundMark x1="79846" y1="40250" x2="79846" y2="4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4" y="6228184"/>
            <a:ext cx="5973768" cy="3676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4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619" y="1035941"/>
            <a:ext cx="4928507" cy="1435733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136" y="3491880"/>
            <a:ext cx="6110436" cy="200635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normalizeH="0" baseline="0" noProof="0" dirty="0"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увязанный по ресурсам, исполнителям и срокам осуществления комплекс мероприятий, направленный на достижение целей и наиболее эффективное решение задач социально-экономического развития Большесельского муниципального района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 rot="2827190">
            <a:off x="1929850" y="3005029"/>
            <a:ext cx="1128225" cy="484632"/>
          </a:xfrm>
          <a:prstGeom prst="rightArrow">
            <a:avLst/>
          </a:prstGeom>
          <a:solidFill>
            <a:srgbClr val="DE6C36"/>
          </a:solidFill>
          <a:ln w="19050" cap="flat" cmpd="sng" algn="ctr">
            <a:solidFill>
              <a:srgbClr val="DE6C3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732146"/>
              </p:ext>
            </p:extLst>
          </p:nvPr>
        </p:nvGraphicFramePr>
        <p:xfrm>
          <a:off x="548680" y="5292080"/>
          <a:ext cx="5616624" cy="215351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54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8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548958</a:t>
                      </a:r>
                      <a:endParaRPr lang="ru-RU" sz="1200" b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448834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343633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331016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6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581812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481621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374841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254262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32656" y="8172400"/>
            <a:ext cx="6197951" cy="7647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муниципальные программы размещены на официальном сайте Администрации Большесельского муниципального района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большесельский-район.рф/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documents/605.html</a:t>
            </a:r>
            <a:endParaRPr lang="ru-RU" sz="14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20888" y="107504"/>
            <a:ext cx="4320480" cy="331236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Бюджет Большесельского муниципального района по расходам формируется и исполняется по программам в соответствии с Бюджетным кодексом Российской Федерации</a:t>
            </a:r>
          </a:p>
        </p:txBody>
      </p:sp>
      <p:pic>
        <p:nvPicPr>
          <p:cNvPr id="14340" name="Picture 4" descr="https://city-yaroslavl.ru/upload/iblock/f02/byudzhetnyy_kodeks_rf_1_10484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1368898"/>
            <a:ext cx="154306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16815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Структура расходов районного бюджета на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программ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095489"/>
              </p:ext>
            </p:extLst>
          </p:nvPr>
        </p:nvGraphicFramePr>
        <p:xfrm>
          <a:off x="214291" y="1388268"/>
          <a:ext cx="6357982" cy="70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137335"/>
              </p:ext>
            </p:extLst>
          </p:nvPr>
        </p:nvGraphicFramePr>
        <p:xfrm>
          <a:off x="4572008" y="1428728"/>
          <a:ext cx="1800200" cy="6644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00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0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2473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188798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7505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151284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38966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13811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13130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30306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1635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1714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1685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42,1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2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и молодежная  политика в Большесельском муниципальном  районе»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127516"/>
              </p:ext>
            </p:extLst>
          </p:nvPr>
        </p:nvGraphicFramePr>
        <p:xfrm>
          <a:off x="2132856" y="3779912"/>
          <a:ext cx="4644008" cy="515683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644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 обеспечение высокого качества муниципального образования в соответствии с меняющимися запросами населения и перспективными задачами  развития экономики района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 повышение эффективности реализации  молодежной политики  в интересах инновационного социально-ориентированного развития района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 создание и развитие условий эффективного  функционирования на территории Большесельского муниципального района системы патриотического воспитания и допризывной подготовки граждан  Российской  Федерации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повышение доступности и качества предоставления дошкольного, общего образования, дополнительного образования детей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развитие инфраструктуры сферы образования;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развитие кадрового потенциала сферы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координация деятельности субъектов патриотического воспитания  Большесельского муниципального района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координация деятельности субъектов патриотического воспитания  Большесельского муниципального района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7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совершенствование условий для развития и максимального использования потенциала и поддержки социально активной, талантливой молодежи в интересах социально-экономического развития БМР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правовое воспитание несовершеннолетних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10045"/>
              </p:ext>
            </p:extLst>
          </p:nvPr>
        </p:nvGraphicFramePr>
        <p:xfrm>
          <a:off x="116632" y="1547664"/>
          <a:ext cx="1944216" cy="747652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295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Услуги по образованию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188798 т.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261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54112 т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6124 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108589 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03392">
                <a:tc>
                  <a:txBody>
                    <a:bodyPr/>
                    <a:lstStyle/>
                    <a:p>
                      <a:pPr algn="ctr"/>
                      <a:endParaRPr lang="ru-RU" sz="12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МТБ,</a:t>
                      </a:r>
                      <a:r>
                        <a:rPr lang="ru-RU" sz="120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управление и обеспечение бухгалтерского учета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5617 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5044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</a:t>
                      </a:r>
                      <a:r>
                        <a:rPr lang="ru-RU" sz="120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политика и патриотическое воспитание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 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156342">
                <a:tc>
                  <a:txBody>
                    <a:bodyPr/>
                    <a:lstStyle/>
                    <a:p>
                      <a:pPr algn="ctr"/>
                      <a:endParaRPr lang="ru-RU" sz="12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поддержка детей-сирот и детей оставшихся без попечения родителей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13646 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2290" name="Picture 2" descr="https://avatars.mds.yandex.net/get-altay/758053/2a000001619b06c26f985787dcbce2fcc606/X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2" y="1142976"/>
            <a:ext cx="3643338" cy="2500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41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населения Большесельского муниципального района»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455726"/>
              </p:ext>
            </p:extLst>
          </p:nvPr>
        </p:nvGraphicFramePr>
        <p:xfrm>
          <a:off x="116632" y="1637867"/>
          <a:ext cx="1944216" cy="735351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социальных услуг населению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67869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7774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Выплаты, пособия и компенсации населению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77319 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0884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деятельности общественных объединений района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0884">
                <a:tc>
                  <a:txBody>
                    <a:bodyPr/>
                    <a:lstStyle/>
                    <a:p>
                      <a:pPr algn="ctr"/>
                      <a:endParaRPr lang="ru-RU" sz="12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1461"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03323">
                <a:tc>
                  <a:txBody>
                    <a:bodyPr/>
                    <a:lstStyle/>
                    <a:p>
                      <a:pPr algn="ctr"/>
                      <a:endParaRPr lang="ru-RU" sz="12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20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защита семей с детьми, инвалидов, ветеранов и граждан, оказавшихся в трудной жизненной ситуации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4190 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223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Целевая программа «Семья и дети </a:t>
                      </a:r>
                      <a:r>
                        <a:rPr lang="ru-RU" sz="1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Ярославии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1856 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927917"/>
              </p:ext>
            </p:extLst>
          </p:nvPr>
        </p:nvGraphicFramePr>
        <p:xfrm>
          <a:off x="2132856" y="3419872"/>
          <a:ext cx="4644008" cy="563446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644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реализация государственных полномочий в сфере социальной поддержки, социальной защиты и социального обслуживания программы, установленных федеральным и региональным законодательством, реализация мер, направленных на  повышение качества, адресности и доступности государственных услуг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улучшение качества жизни детей и семей с несовершеннолетними детьми, обеспечение функционирования системы отдыха и оздоровления в муниципальном округе, обеспечение отдыха и оздоровления  в оздоровительных учреждениях ЯО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  и охраны труда в целях снижения профессиональных рисков работников организаций, расположенных на  территории  Большесельского района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 публичных обязательств региона, в том числе по переданным полномочиям Российской  Федерации по предоставлению выплат, пособий и компенсаций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социальных услуг населению Большесельского  района на основе соблюдения стандартов и нормативов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защита семей с детьми, инвалидов, ветеранов, граждан и детей, оказавшихся в трудной жизненной ситуации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семейной политики и политики в интересах детей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оздоровительной кампании детей и молодежи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7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непрерывной подготовки работников по охране труда на основе современных технологий обучения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-информационное обеспечение и пропаганда охраны труда</a:t>
                      </a:r>
                    </a:p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правовое воспитание несовершеннолетних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1266" name="Picture 2" descr="https://avatars.mds.yandex.net/get-altay/993981/2a000001619b1bf0519f623bb158bf23c5f3/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6" y="1285852"/>
            <a:ext cx="3357586" cy="2089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92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52736" y="323528"/>
            <a:ext cx="5733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доступным и комфортным жильем населения Большесельского муниципального района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2021»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247653"/>
              </p:ext>
            </p:extLst>
          </p:nvPr>
        </p:nvGraphicFramePr>
        <p:xfrm>
          <a:off x="260648" y="2987824"/>
          <a:ext cx="6408712" cy="10441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4087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69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Развитие градостроительной документации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136168"/>
              </p:ext>
            </p:extLst>
          </p:nvPr>
        </p:nvGraphicFramePr>
        <p:xfrm>
          <a:off x="260648" y="1619672"/>
          <a:ext cx="6408712" cy="131291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4087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доступным и комфортным жильем населения Большесельского муниципального района.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градостроительной документации в Большесельском муниципальном районе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AutoShape 2" descr="Сельское хозя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s://avatars.mds.yandex.net/get-zen_doc/163385/pub_5beaa4678a3a1a00aae434e2_5beaa481ef052f00aaec782c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052" y="4355976"/>
            <a:ext cx="4824536" cy="3217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62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896" y="323528"/>
            <a:ext cx="4928507" cy="139898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49" y="1331640"/>
            <a:ext cx="6172200" cy="7344816"/>
          </a:xfrm>
        </p:spPr>
        <p:txBody>
          <a:bodyPr>
            <a:normAutofit/>
          </a:bodyPr>
          <a:lstStyle/>
          <a:p>
            <a:pPr marL="0" lvl="0" indent="355600">
              <a:spcBef>
                <a:spcPts val="0"/>
              </a:spcBef>
              <a:buClrTx/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en-US" sz="1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55600">
              <a:spcBef>
                <a:spcPts val="0"/>
              </a:spcBef>
              <a:buClrTx/>
              <a:buNone/>
            </a:pPr>
            <a:endParaRPr lang="ru-RU" sz="1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55600">
              <a:spcBef>
                <a:spcPts val="0"/>
              </a:spcBef>
              <a:buClrTx/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документ, содержащий основные положения проекта закона о бюджете и отчета о его исполнении в доступной и понятной форме, разрабатываемый в целях ознакомления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ассигнований</a:t>
            </a:r>
            <a:endParaRPr lang="en-US" sz="1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55600">
              <a:spcBef>
                <a:spcPts val="0"/>
              </a:spcBef>
              <a:buClrTx/>
              <a:buNone/>
            </a:pPr>
            <a:endParaRPr lang="ru-RU" sz="1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EC44A2C-92C5-4966-851F-A03D3C929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52" y="5436096"/>
            <a:ext cx="3835496" cy="2558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общественного порядка и противодействие преступности на территории Большесельского муниципального района»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87766"/>
              </p:ext>
            </p:extLst>
          </p:nvPr>
        </p:nvGraphicFramePr>
        <p:xfrm>
          <a:off x="116632" y="1546881"/>
          <a:ext cx="1872208" cy="15849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0837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общественного порядка и противодействие преступности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53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т.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878040"/>
              </p:ext>
            </p:extLst>
          </p:nvPr>
        </p:nvGraphicFramePr>
        <p:xfrm>
          <a:off x="2177480" y="3124784"/>
          <a:ext cx="4608512" cy="338877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30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456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механизмов  взаимодействия  органов местного самоуправления, правоохранительных  органов, организаций и общественных объединений по профилактике правонарушений, защите конституционных прав граждан, проживающих на территории   Большесельского  муниципального района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80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7008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безопасного  поведения  участников  дорожного движения ,  в том числе предупреждение  детского  дорожно-транспортного  травматизма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5829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 системы профилактики  немедицинского потребления наркотиков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093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 и обеспечение  функционирования  системы  комплексного  обеспечения  общественного порядка и общественной безопасности, общей профилактики правонарушений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29067"/>
              </p:ext>
            </p:extLst>
          </p:nvPr>
        </p:nvGraphicFramePr>
        <p:xfrm>
          <a:off x="2115108" y="7336181"/>
          <a:ext cx="4668820" cy="170031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668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937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907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обеспечения безопасности  жизнедеятельности  населения  Большесельского муниципального района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37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2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эффективного предупреждения и ликвидации чрезвычайных ситуаций природного и техногенного характера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5567" y="6597516"/>
            <a:ext cx="6667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Большесельского муниципального района от чрезвычайных  ситуаций, обеспечение пожарной безопасности и безопасности людей на водных объектах»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56030"/>
              </p:ext>
            </p:extLst>
          </p:nvPr>
        </p:nvGraphicFramePr>
        <p:xfrm>
          <a:off x="145567" y="7336180"/>
          <a:ext cx="1872208" cy="165294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910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безопасности  жизнедеятельности  населения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910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единой дежурно – диспетчерской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службы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182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1612 т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218" name="Picture 2" descr="https://v-pravda.ru/wp-content/uploads/2019/09/pokusa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500166"/>
            <a:ext cx="2643206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4" descr="https://www.khasrayon.ru/images/photos/medium/article5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2143116" cy="1428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02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 культуры и туризма в Большесельском  муниципальном  районе»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949752"/>
              </p:ext>
            </p:extLst>
          </p:nvPr>
        </p:nvGraphicFramePr>
        <p:xfrm>
          <a:off x="116632" y="1547664"/>
          <a:ext cx="1944216" cy="485689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295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муниципальными, автономными и бюджетными учреждениями культуры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33232 т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261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обслуживанию учреждений культуры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284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4600 т</a:t>
                      </a:r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иные цели муниципальным учреждениям культуры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1134 </a:t>
                      </a:r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225774"/>
              </p:ext>
            </p:extLst>
          </p:nvPr>
        </p:nvGraphicFramePr>
        <p:xfrm>
          <a:off x="2184477" y="4081699"/>
          <a:ext cx="4644008" cy="388842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644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075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458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и доступности услуг в сфере культуры, расширение  возможностей для духовного развития населения Большесельского муниципального района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458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эффективного развития туризма и отдыха на территории  Большесельского муниципального района, повышение уровня конкурентоспособности туристического продукта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075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доступа граждан к информационно-библиотечным ресурсам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муниципальных услуг (выполнение работ) в области образования в сфере культуры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8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Административно хозяйственное обслуживание учреждений культуры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организации досуга и обеспечения жителей услугами организаций культуры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туризма и отдыха на территории Большесельского муниципального района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194" name="Picture 2" descr="https://b1.culture.ru/c/7967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0" y="1285852"/>
            <a:ext cx="3412370" cy="2292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https://c.wallhere.com/photos/5c/90/guitar_strings_musical_instrument-1181892.jpg!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06" y="6516216"/>
            <a:ext cx="2037256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75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 физической культуры и спорта в Большесельском муниципальном районе»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003202"/>
              </p:ext>
            </p:extLst>
          </p:nvPr>
        </p:nvGraphicFramePr>
        <p:xfrm>
          <a:off x="166702" y="1757546"/>
          <a:ext cx="1872208" cy="401325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231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в сфере массовой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физической культуры и спорта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4888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271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в области культуры и спорта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829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079472"/>
              </p:ext>
            </p:extLst>
          </p:nvPr>
        </p:nvGraphicFramePr>
        <p:xfrm>
          <a:off x="2174049" y="3623306"/>
          <a:ext cx="4644008" cy="236601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644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доступности занятий физической культурой и спортом, привлечение  различных категорий граждан к занятиям физической культурой, спортом, укрепление материально-технической базы для занятий физической культурой и спортом.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спортивной инфраструктуры района для проведения массовых физкультурно-спортивных мероприятий. Укрепление материально-технической базы спортивных сооружений.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в сфере массовой физической культуры и спорта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29044" y="6386951"/>
            <a:ext cx="6399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программы планируется увеличить долю жителей, занимающихся физической культурой и спортом, полностью удовлетворить потребности населения в условиях для занятий физической культурой и спортом.</a:t>
            </a:r>
          </a:p>
        </p:txBody>
      </p:sp>
      <p:pic>
        <p:nvPicPr>
          <p:cNvPr id="6146" name="Picture 2" descr="C:\Users\Бухалов ИА\Desktop\фотки\мероприятия\пожарные учения школа 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b="24649"/>
          <a:stretch/>
        </p:blipFill>
        <p:spPr bwMode="auto">
          <a:xfrm>
            <a:off x="2492896" y="1313573"/>
            <a:ext cx="4006315" cy="2137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качественными коммунальными  услугами  населения Большесельского  муниципального района»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359042"/>
              </p:ext>
            </p:extLst>
          </p:nvPr>
        </p:nvGraphicFramePr>
        <p:xfrm>
          <a:off x="116632" y="1691680"/>
          <a:ext cx="1944216" cy="643988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54960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предприятий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коммунального комплекса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188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5450 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9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водоснабжения и водоотведения и очистки сточных вод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1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 т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р.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1888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Комплексная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программа модернизации и реформирования жилищно коммунального хозяйства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1888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24356 т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9993"/>
              </p:ext>
            </p:extLst>
          </p:nvPr>
        </p:nvGraphicFramePr>
        <p:xfrm>
          <a:off x="2213992" y="4519705"/>
          <a:ext cx="4644008" cy="36118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644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потребителей Большесельского  муниципального  района  качественными коммунальными услугами при надежной и эффективной работе коммунальной инфраструктуры района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 газификации Большесельского муниципального района  для  повышения  уровня  обеспеченности  (газификации)  природным  газом  населения  района.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бесперебойного предоставления коммунальных услуг потребителям Большесельского МР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объектов теплоснабжения  с вводом их в эксплуатацию (строительство котельных)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Газификация населенных пунктов Большесельского района (строительство межпоселковых газопроводов и распределительных сетей  с вводом их в эксплуатацию)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водоснабжения ,  в результате  строительства и модернизации централизованных систем водоснабжения , а также  строительства шахтных колодцев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146" name="Picture 2" descr="https://build-experts.ru/wp-content/uploads/2019/03/1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96" y="1714480"/>
            <a:ext cx="3573490" cy="2543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муниципального управления  на территории Большесельского муниципального района»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044514"/>
              </p:ext>
            </p:extLst>
          </p:nvPr>
        </p:nvGraphicFramePr>
        <p:xfrm>
          <a:off x="166316" y="1331640"/>
          <a:ext cx="1944216" cy="50049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295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муниципальной службы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 т.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261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управления и распоряжения муниципальной собственностью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 т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архивного дела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 т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функционирования органов местного самоуправления</a:t>
                      </a:r>
                      <a:r>
                        <a:rPr lang="ru-RU" sz="120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Администрации БМР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6345 т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41084"/>
              </p:ext>
            </p:extLst>
          </p:nvPr>
        </p:nvGraphicFramePr>
        <p:xfrm>
          <a:off x="2191988" y="4859798"/>
          <a:ext cx="4644008" cy="310741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644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724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 уровня  удовлетворенности населения Большесельского муниципального района качеством взаимодействия с органами местного самоуправления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муниципального управления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профессионализма и компетентности муниципальных служащих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Оптимизация структуры муниципальной собственности Большесельского муниципального района Ярославской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документов, хранящихся в МУ "Архив Большесельского МР"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транспортного и хозяйственного обслуживания органов местного самоуправления администрации Большесельского муниципального района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Picture 2" descr="C:\Users\Бухалов ИА\Desktop\фотки\мероприятия\решаем вмест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1331640"/>
            <a:ext cx="4449988" cy="3337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в Большесельском муниципальном районе»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398166"/>
              </p:ext>
            </p:extLst>
          </p:nvPr>
        </p:nvGraphicFramePr>
        <p:xfrm>
          <a:off x="68198" y="1531630"/>
          <a:ext cx="1944216" cy="158417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6822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СМИ в Большесельском районе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9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1714 т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401448"/>
              </p:ext>
            </p:extLst>
          </p:nvPr>
        </p:nvGraphicFramePr>
        <p:xfrm>
          <a:off x="2145794" y="1519630"/>
          <a:ext cx="4644008" cy="159531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644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Информирование  населения Большесельского муниципального района о деятельности органов местного самоуправления,  органов исполнительной и законодательной власти Ярославской области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Издательская деятельность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61120" y="3219707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 дорожного  хозяйства и  транспорта  в Большесельском  муниципальном  районе»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156079"/>
              </p:ext>
            </p:extLst>
          </p:nvPr>
        </p:nvGraphicFramePr>
        <p:xfrm>
          <a:off x="2145794" y="5868144"/>
          <a:ext cx="4644008" cy="310705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644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дорожной деятельности  в отношении автомобильных дорог местного значения, дворовых территорий многоквартирных домов, проездов к дворовым территориям, обеспечение безопасности дорожного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движения и повышения качества транспортного обслуживания населения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496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местного значения в соответствии с нормативными требованиями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496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автомобильных дорог общего пользования местного значения муниципального района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4496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и ремонт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268724"/>
              </p:ext>
            </p:extLst>
          </p:nvPr>
        </p:nvGraphicFramePr>
        <p:xfrm>
          <a:off x="89012" y="4139952"/>
          <a:ext cx="1944216" cy="411181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6822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сети автомобильных дорог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9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10136 т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59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автомобильного,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пассажирского транспорта общего пользования на территории Большесельского муниципального района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59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2994 т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219" name="Picture 3" descr="C:\Users\Бухалов ИА\Desktop\фотки\мероприятия\мост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9" b="13822"/>
          <a:stretch/>
        </p:blipFill>
        <p:spPr bwMode="auto">
          <a:xfrm>
            <a:off x="2523592" y="4149085"/>
            <a:ext cx="3353680" cy="1662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3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00152" y="79569"/>
            <a:ext cx="5733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эффективного управления муниципальными финансами в Большесельском муниципальном районе»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18368"/>
              </p:ext>
            </p:extLst>
          </p:nvPr>
        </p:nvGraphicFramePr>
        <p:xfrm>
          <a:off x="1007646" y="1834996"/>
          <a:ext cx="2016224" cy="131104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8404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муниципальными финансами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99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13811 т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128811"/>
              </p:ext>
            </p:extLst>
          </p:nvPr>
        </p:nvGraphicFramePr>
        <p:xfrm>
          <a:off x="1017870" y="3347864"/>
          <a:ext cx="4505309" cy="547260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505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3866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120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равных условий для устойчивого исполнения расходных обязательств муниципальных  образований района и повышения качества  управления  муниципальными  финансами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866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433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Выравнивание бюджетной обеспеченности сельских поселений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635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Казначейское исполнение бюджета</a:t>
                      </a: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83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отдельных мероприятий в сфере управления муниципальными финансами</a:t>
                      </a: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F2DA5925-39AB-4063-AF11-50B6F328E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40" y="1801889"/>
            <a:ext cx="2016224" cy="1344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" y="120934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Финансовая помощь муниципальному району из областного и федерального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303405"/>
              </p:ext>
            </p:extLst>
          </p:nvPr>
        </p:nvGraphicFramePr>
        <p:xfrm>
          <a:off x="171450" y="1848693"/>
          <a:ext cx="6515100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36865"/>
              </p:ext>
            </p:extLst>
          </p:nvPr>
        </p:nvGraphicFramePr>
        <p:xfrm>
          <a:off x="1700808" y="5940152"/>
          <a:ext cx="4752528" cy="17281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106985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123245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70162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26069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125018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34651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10193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10193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306422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287999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257676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278941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10253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2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96" y="120934"/>
            <a:ext cx="6515100" cy="1117600"/>
          </a:xfrm>
        </p:spPr>
        <p:txBody>
          <a:bodyPr/>
          <a:lstStyle/>
          <a:p>
            <a:pPr algn="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16632" y="1619672"/>
            <a:ext cx="2808312" cy="2160240"/>
          </a:xfrm>
          <a:prstGeom prst="snip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Презентация подготовлена Финансовым управлением администрации Большесельского муниципального района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708920" y="2197671"/>
            <a:ext cx="4032448" cy="2880320"/>
          </a:xfrm>
          <a:prstGeom prst="snip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Свои вопросы и предложения Вы можете направить в финансовое управление администрации Большесельского МР</a:t>
            </a:r>
          </a:p>
          <a:p>
            <a:pPr marL="0" marR="0" lvl="0" indent="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тел. (руководитель) - +7(48542)2-93-11; (исполнители) +7(48542)2-93-39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 152360, Ярославская область, Большесельский район, с. Большое Село, пл. Советская, д. 9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e-mail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finbselo@mail.ru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13" t="40187" r="29801" b="22633"/>
          <a:stretch/>
        </p:blipFill>
        <p:spPr bwMode="auto">
          <a:xfrm>
            <a:off x="1196752" y="5385669"/>
            <a:ext cx="4553753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88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4788024"/>
            <a:ext cx="6336704" cy="4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395536"/>
            <a:ext cx="6172200" cy="702560"/>
          </a:xfrm>
        </p:spPr>
        <p:txBody>
          <a:bodyPr/>
          <a:lstStyle/>
          <a:p>
            <a:pPr algn="ct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Что такое «Бюджет»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4944" y="1259632"/>
            <a:ext cx="367240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это план доходов и расходов. В Большесельском МР бюджет составляется на 3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648" y="2987824"/>
            <a:ext cx="63367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это поступающие в бюджет средства: налоги, платежи и сборы, средства из вышестоящих бюджетов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648" y="4173498"/>
            <a:ext cx="6336704" cy="1046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это выплачиваемые из бюджета денежные средства на социальные выплаты населению, оказание муниципальных услуг, капитальное строительство и другие нужды</a:t>
            </a:r>
          </a:p>
        </p:txBody>
      </p:sp>
      <p:sp>
        <p:nvSpPr>
          <p:cNvPr id="7" name="Овал 6"/>
          <p:cNvSpPr/>
          <p:nvPr/>
        </p:nvSpPr>
        <p:spPr>
          <a:xfrm>
            <a:off x="260648" y="5724128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ДЕФИЦИТ - превышение расходов бюджета над его доходами</a:t>
            </a:r>
          </a:p>
        </p:txBody>
      </p:sp>
      <p:sp>
        <p:nvSpPr>
          <p:cNvPr id="8" name="Овал 7"/>
          <p:cNvSpPr/>
          <p:nvPr/>
        </p:nvSpPr>
        <p:spPr>
          <a:xfrm>
            <a:off x="3933056" y="5868506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ПРОФИЦИТ - превышение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доходов бюджета над его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расходами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2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467545"/>
            <a:ext cx="6172200" cy="7700674"/>
          </a:xfrm>
        </p:spPr>
        <p:txBody>
          <a:bodyPr>
            <a:normAutofit fontScale="92500" lnSpcReduction="10000"/>
          </a:bodyPr>
          <a:lstStyle/>
          <a:p>
            <a:pPr marL="0" lvl="0" indent="0" algn="r">
              <a:spcBef>
                <a:spcPts val="0"/>
              </a:spcBef>
              <a:buClrTx/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Конституцией Российской Федерации определены права и гарантии граждан нашей страны:</a:t>
            </a:r>
            <a:endParaRPr lang="en-US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endParaRPr lang="en-US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ClrTx/>
              <a:buFontTx/>
              <a:buChar char="-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образование,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участие в культурной жизни и доступ к культурным ценностям,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благоприятную окружающую среду,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охрану здоровья и медицинскую помощь,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социальное обеспечение и т.д.</a:t>
            </a:r>
          </a:p>
          <a:p>
            <a:pPr marL="0" lvl="0" indent="355600">
              <a:spcBef>
                <a:spcPts val="0"/>
              </a:spcBef>
              <a:buClrTx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обеспечить эти обязательства у государства должны быть средства, которые необходимо собрать и распределить.</a:t>
            </a:r>
          </a:p>
          <a:p>
            <a:pPr marL="0" lvl="0" indent="355600">
              <a:spcBef>
                <a:spcPts val="0"/>
              </a:spcBef>
              <a:buClrTx/>
              <a:buNone/>
            </a:pPr>
            <a:endParaRPr lang="en-US" sz="1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55600">
              <a:spcBef>
                <a:spcPts val="0"/>
              </a:spcBef>
              <a:buClrTx/>
              <a:buNone/>
            </a:pPr>
            <a:endParaRPr lang="en-US" sz="1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55600">
              <a:spcBef>
                <a:spcPts val="0"/>
              </a:spcBef>
              <a:buClrTx/>
              <a:buNone/>
            </a:pPr>
            <a:endParaRPr lang="en-US" sz="1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55600">
              <a:spcBef>
                <a:spcPts val="0"/>
              </a:spcBef>
              <a:buClrTx/>
              <a:buNone/>
            </a:pPr>
            <a:endParaRPr lang="en-US" sz="1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55600">
              <a:spcBef>
                <a:spcPts val="0"/>
              </a:spcBef>
              <a:buClrTx/>
              <a:buNone/>
            </a:pPr>
            <a:endParaRPr lang="en-US" sz="1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55600">
              <a:spcBef>
                <a:spcPts val="0"/>
              </a:spcBef>
              <a:buClrTx/>
              <a:buNone/>
            </a:pPr>
            <a:endParaRPr lang="en-US" sz="1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55600">
              <a:spcBef>
                <a:spcPts val="0"/>
              </a:spcBef>
              <a:buClrTx/>
              <a:buNone/>
            </a:pPr>
            <a:endParaRPr lang="en-US" sz="1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55600">
              <a:spcBef>
                <a:spcPts val="0"/>
              </a:spcBef>
              <a:buClrTx/>
              <a:buNone/>
            </a:pPr>
            <a:endParaRPr lang="en-US" sz="1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55600">
              <a:spcBef>
                <a:spcPts val="0"/>
              </a:spcBef>
              <a:buClrTx/>
              <a:buNone/>
            </a:pPr>
            <a:endParaRPr lang="en-US" sz="1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55600">
              <a:spcBef>
                <a:spcPts val="0"/>
              </a:spcBef>
              <a:buClrTx/>
              <a:buNone/>
            </a:pPr>
            <a:endParaRPr lang="en-US" sz="1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55600">
              <a:spcBef>
                <a:spcPts val="0"/>
              </a:spcBef>
              <a:buClrTx/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Совокупность денежных средств, которые собирает и расходует государство для финансового обеспечения своих задач и функций – это и есть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5FECE807-9CD6-4135-8DDA-92A5837EF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4244274"/>
            <a:ext cx="4752527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8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012" y="52990"/>
            <a:ext cx="6172200" cy="125348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Ярославской области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3056" y="1115616"/>
            <a:ext cx="2304256" cy="908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Областной бюджет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7944" y="2843808"/>
            <a:ext cx="1534872" cy="1415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17 бюджетов муниципальных районов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48912" y="2854122"/>
            <a:ext cx="1534872" cy="1415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3 бюджета городских округов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59260" y="2843808"/>
            <a:ext cx="1534872" cy="1415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8 бюджетов городских поселений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85184" y="2854122"/>
            <a:ext cx="1534872" cy="1415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72 бюджета сельских поселений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-963488" y="4485134"/>
            <a:ext cx="6172200" cy="1253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Бюджетная система Большесельского МР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1852" y="5508104"/>
            <a:ext cx="2304256" cy="908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Консолидированный бюджет БМР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340768" y="2024080"/>
            <a:ext cx="2439343" cy="675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646108" y="2168096"/>
            <a:ext cx="1718996" cy="603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216349" y="2168096"/>
            <a:ext cx="868835" cy="531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805264" y="2168096"/>
            <a:ext cx="0" cy="603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560439" y="7295748"/>
            <a:ext cx="1534872" cy="1415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3 бюджета сельских поселений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90344" y="7308304"/>
            <a:ext cx="1534872" cy="1415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1 бюджет муниципального района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157780" y="658822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628800" y="6588224"/>
            <a:ext cx="1820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0" y="285720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http://copter-cam.ru/admin/manager/files/01.%D0%A0%D0%B5%D0%BA%D0%B8,%20%D0%BE%D0%B7%D0%B5%D1%80%D0%B0,%20%D0%B2%D0%BE%D0%B4%D0%BE%D0%B5%D0%BC%D1%8B/001.%D1%80%D0%B5%D0%BA%D0%B0%20%D0%AE%D1%85%D0%BE%D1%82%D1%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176" y="929883"/>
            <a:ext cx="2194167" cy="1279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0" name="Picture 4" descr="http://temples.ru/private/f000385/385_002708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069" y="5786446"/>
            <a:ext cx="2428892" cy="1821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02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790976" y="7198538"/>
            <a:ext cx="5472608" cy="1651451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7215206"/>
            <a:ext cx="6172200" cy="1524000"/>
          </a:xfrm>
        </p:spPr>
        <p:txBody>
          <a:bodyPr/>
          <a:lstStyle/>
          <a:p>
            <a:pPr algn="ct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98059738"/>
              </p:ext>
            </p:extLst>
          </p:nvPr>
        </p:nvGraphicFramePr>
        <p:xfrm>
          <a:off x="476672" y="107504"/>
          <a:ext cx="58326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Лента лицом вниз 4"/>
          <p:cNvSpPr/>
          <p:nvPr/>
        </p:nvSpPr>
        <p:spPr>
          <a:xfrm>
            <a:off x="692696" y="4271392"/>
            <a:ext cx="5669170" cy="208823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 Большесельского МР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3266449" y="6516216"/>
            <a:ext cx="521663" cy="682322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4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466" y="333872"/>
            <a:ext cx="6326460" cy="965456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Что такое «расходы бюджета» ?</a:t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290621" y="1259632"/>
            <a:ext cx="3652797" cy="67831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образование</a:t>
            </a: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3052065" y="6377937"/>
            <a:ext cx="3672408" cy="85289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социальную политику</a:t>
            </a: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936704" y="8047732"/>
            <a:ext cx="2753199" cy="63147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культуру</a:t>
            </a: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260648" y="5364088"/>
            <a:ext cx="3456384" cy="80884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здравоохранение</a:t>
            </a: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2780928" y="3419872"/>
            <a:ext cx="3853046" cy="122350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физкультуру и спорт, молодежную политику</a:t>
            </a: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282515" y="2411760"/>
            <a:ext cx="3672408" cy="7360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дороги и ЖКХ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https://vuzopedia.ru/storage/app/uploads/public/5c8/96f/d7a/5c896fd7a64c9267196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168" y="1082155"/>
            <a:ext cx="1841643" cy="1233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2" name="Picture 4" descr="https://budgetrf.ru/wp-content/uploads/2020/11/zhk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6" y="2143108"/>
            <a:ext cx="2239703" cy="1162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4" name="Picture 6" descr="https://sport-psychology.ru/wp-content/uploads/2019/04/sunset-ru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8" y="3357554"/>
            <a:ext cx="2357454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6" name="Picture 8" descr="https://medrussia.org/wp-content/uploads/2017/11/ekr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6" y="4857752"/>
            <a:ext cx="2347718" cy="1428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8" name="Picture 10" descr="https://auditoriya.vogu35.ru/wp-content/uploads/2021/01/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8" y="6286512"/>
            <a:ext cx="2357454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40" name="Picture 12" descr="https://sun1-99.userapi.com/impg/5_Qwn3A72CO5xdF-hdbrzXXaur7ERDuX72mYbw/jcFuqCzzx7M.jpg?size=400x0&amp;quality=90&amp;crop=198,33,601,601&amp;sign=025069b81dbf4544679f2fc4615abe9e&amp;ava=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48024" y="7358050"/>
            <a:ext cx="1785950" cy="1678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251520"/>
            <a:ext cx="6172200" cy="1037464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effectLst/>
                <a:latin typeface="Times New Roman" pitchFamily="18" charset="0"/>
                <a:cs typeface="Times New Roman" pitchFamily="18" charset="0"/>
              </a:rPr>
              <a:t>Отраслевая структура расходов бюджетов</a:t>
            </a:r>
            <a:endParaRPr lang="ru-RU" dirty="0">
              <a:effectLst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331640"/>
            <a:ext cx="4104456" cy="444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5104296"/>
            <a:ext cx="3529172" cy="377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https://investingclub.ru/wp-content/uploads/2019/01/nuzhno-li-zaklyuchat-dogovor-s-samozanyatym-licom-v-2019-godu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9120" y="1588618"/>
            <a:ext cx="2214578" cy="163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4" descr="https://finhow.ru/wp-content/uploads/2016/02/FinHow-10-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14" y="6072198"/>
            <a:ext cx="2463118" cy="1632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34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93" y="323528"/>
            <a:ext cx="6515100" cy="11176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Гражданин и его участие в бюджетном процессе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251206"/>
              </p:ext>
            </p:extLst>
          </p:nvPr>
        </p:nvGraphicFramePr>
        <p:xfrm>
          <a:off x="1082675" y="2687638"/>
          <a:ext cx="4929188" cy="460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99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Метро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1801</TotalTime>
  <Words>2076</Words>
  <Application>Microsoft Office PowerPoint</Application>
  <PresentationFormat>Экран (4:3)</PresentationFormat>
  <Paragraphs>368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Галерея</vt:lpstr>
      <vt:lpstr>Бюджет для граждан</vt:lpstr>
      <vt:lpstr>Что такое «Бюджет для граждан»? </vt:lpstr>
      <vt:lpstr>Что такое «Бюджет»</vt:lpstr>
      <vt:lpstr>Презентация PowerPoint</vt:lpstr>
      <vt:lpstr>Бюджетная система  Ярославской области </vt:lpstr>
      <vt:lpstr>Расходы бюджета</vt:lpstr>
      <vt:lpstr>Что такое «расходы бюджета» ? </vt:lpstr>
      <vt:lpstr>Отраслевая структура расходов бюджетов</vt:lpstr>
      <vt:lpstr>Гражданин и его участие в бюджетном процессе </vt:lpstr>
      <vt:lpstr>Нормативно – правовая база</vt:lpstr>
      <vt:lpstr>Основные характеристики бюджета  Большесельского района</vt:lpstr>
      <vt:lpstr>Динамика и структура дохода бюджета  Большесельского района</vt:lpstr>
      <vt:lpstr>Структура налоговых и неналоговых доходов  районного бюджета в 2021 году</vt:lpstr>
      <vt:lpstr>Мероприятия по повышению налоговых доходов районного бюджета</vt:lpstr>
      <vt:lpstr>. </vt:lpstr>
      <vt:lpstr>Структура расходов районного бюджета на 2021 год  в разрезе муниципальных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Финансовая помощь муниципальному району из областного и федерального бюджета</vt:lpstr>
      <vt:lpstr>Обратная связь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Бухалов ИА</dc:creator>
  <cp:lastModifiedBy>Бухалов ИА</cp:lastModifiedBy>
  <cp:revision>150</cp:revision>
  <dcterms:created xsi:type="dcterms:W3CDTF">2019-03-18T05:55:00Z</dcterms:created>
  <dcterms:modified xsi:type="dcterms:W3CDTF">2021-02-25T13:22:51Z</dcterms:modified>
</cp:coreProperties>
</file>